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5" Type="http://schemas.openxmlformats.org/officeDocument/2006/relationships/image" Target="../media/image35.wmf"/><Relationship Id="rId4" Type="http://schemas.openxmlformats.org/officeDocument/2006/relationships/image" Target="../media/image3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6CC6AC-5D88-4266-825A-053A1D222FDE}" type="datetimeFigureOut">
              <a:rPr lang="en-US" smtClean="0"/>
              <a:t>2/22/2013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CC6AC-5D88-4266-825A-053A1D222FDE}" type="datetimeFigureOut">
              <a:rPr lang="en-US" smtClean="0"/>
              <a:t>2/22/2013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CC6AC-5D88-4266-825A-053A1D222FDE}" type="datetimeFigureOut">
              <a:rPr lang="en-US" smtClean="0"/>
              <a:t>2/22/2013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6CC6AC-5D88-4266-825A-053A1D222FDE}" type="datetimeFigureOut">
              <a:rPr lang="en-US" smtClean="0"/>
              <a:t>2/22/2013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6CC6AC-5D88-4266-825A-053A1D222FDE}" type="datetimeFigureOut">
              <a:rPr lang="en-US" smtClean="0"/>
              <a:t>2/22/2013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6CC6AC-5D88-4266-825A-053A1D222FDE}" type="datetimeFigureOut">
              <a:rPr lang="en-US" smtClean="0"/>
              <a:t>2/22/2013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6CC6AC-5D88-4266-825A-053A1D222FDE}" type="datetimeFigureOut">
              <a:rPr lang="en-US" smtClean="0"/>
              <a:t>2/22/2013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6CC6AC-5D88-4266-825A-053A1D222FDE}" type="datetimeFigureOut">
              <a:rPr lang="en-US" smtClean="0"/>
              <a:t>2/22/2013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6CC6AC-5D88-4266-825A-053A1D222FDE}" type="datetimeFigureOut">
              <a:rPr lang="en-US" smtClean="0"/>
              <a:t>2/22/2013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CC6AC-5D88-4266-825A-053A1D222FDE}" type="datetimeFigureOut">
              <a:rPr lang="en-US" smtClean="0"/>
              <a:t>2/22/2013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6CC6AC-5D88-4266-825A-053A1D222FDE}" type="datetimeFigureOut">
              <a:rPr lang="en-US" smtClean="0"/>
              <a:t>2/22/2013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7AD1FA-ECBA-4713-8517-FD1AB3C974A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CC6AC-5D88-4266-825A-053A1D222FDE}" type="datetimeFigureOut">
              <a:rPr lang="en-US" smtClean="0"/>
              <a:t>2/22/2013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7AD1FA-ECBA-4713-8517-FD1AB3C974A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4.gif"/><Relationship Id="rId1" Type="http://schemas.openxmlformats.org/officeDocument/2006/relationships/slideLayout" Target="../slideLayouts/slideLayout6.xml"/><Relationship Id="rId4"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Heat Transfer </a:t>
            </a:r>
            <a:endParaRPr lang="en-US" dirty="0"/>
          </a:p>
        </p:txBody>
      </p:sp>
      <p:sp>
        <p:nvSpPr>
          <p:cNvPr id="3" name="Subtitle 2"/>
          <p:cNvSpPr>
            <a:spLocks noGrp="1"/>
          </p:cNvSpPr>
          <p:nvPr>
            <p:ph type="subTitle" idx="1"/>
          </p:nvPr>
        </p:nvSpPr>
        <p:spPr/>
        <p:txBody>
          <a:bodyPr/>
          <a:lstStyle/>
          <a:p>
            <a:r>
              <a:rPr lang="en-US" dirty="0" smtClean="0"/>
              <a:t>Chapter 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4" name="TextBox 3"/>
          <p:cNvSpPr txBox="1"/>
          <p:nvPr/>
        </p:nvSpPr>
        <p:spPr>
          <a:xfrm>
            <a:off x="555570" y="1639863"/>
            <a:ext cx="8069373" cy="4324261"/>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Overall Heat Transfer Coefficient:</a:t>
            </a:r>
          </a:p>
          <a:p>
            <a:endParaRPr lang="en-US" sz="2500" b="1" dirty="0">
              <a:latin typeface="Times New Roman" pitchFamily="18" charset="0"/>
              <a:cs typeface="Times New Roman" pitchFamily="18" charset="0"/>
            </a:endParaRPr>
          </a:p>
          <a:p>
            <a:endParaRPr lang="en-US" sz="2500" b="1" dirty="0" smtClean="0">
              <a:latin typeface="Times New Roman" pitchFamily="18" charset="0"/>
              <a:cs typeface="Times New Roman" pitchFamily="18" charset="0"/>
            </a:endParaRPr>
          </a:p>
          <a:p>
            <a:endParaRPr lang="en-US" sz="2500" b="1" dirty="0">
              <a:latin typeface="Times New Roman" pitchFamily="18" charset="0"/>
              <a:cs typeface="Times New Roman" pitchFamily="18" charset="0"/>
            </a:endParaRPr>
          </a:p>
          <a:p>
            <a:endParaRPr lang="en-US" sz="2500" b="1" dirty="0" smtClean="0">
              <a:latin typeface="Times New Roman" pitchFamily="18" charset="0"/>
              <a:cs typeface="Times New Roman" pitchFamily="18" charset="0"/>
            </a:endParaRPr>
          </a:p>
          <a:p>
            <a:endParaRPr lang="en-US" sz="2500" b="1" dirty="0">
              <a:latin typeface="Times New Roman" pitchFamily="18" charset="0"/>
              <a:cs typeface="Times New Roman" pitchFamily="18" charset="0"/>
            </a:endParaRPr>
          </a:p>
          <a:p>
            <a:endParaRPr lang="en-US" sz="2500" b="1" dirty="0" smtClean="0">
              <a:latin typeface="Times New Roman" pitchFamily="18" charset="0"/>
              <a:cs typeface="Times New Roman" pitchFamily="18" charset="0"/>
            </a:endParaRPr>
          </a:p>
          <a:p>
            <a:endParaRPr lang="en-US" sz="2500" b="1" dirty="0">
              <a:latin typeface="Times New Roman" pitchFamily="18" charset="0"/>
              <a:cs typeface="Times New Roman" pitchFamily="18" charset="0"/>
            </a:endParaRPr>
          </a:p>
          <a:p>
            <a:endParaRPr lang="en-US" sz="2500" b="1" dirty="0" smtClean="0">
              <a:latin typeface="Times New Roman" pitchFamily="18" charset="0"/>
              <a:cs typeface="Times New Roman" pitchFamily="18" charset="0"/>
            </a:endParaRPr>
          </a:p>
          <a:p>
            <a:endParaRPr lang="en-US" sz="2500" b="1" dirty="0">
              <a:latin typeface="Times New Roman" pitchFamily="18" charset="0"/>
              <a:cs typeface="Times New Roman" pitchFamily="18" charset="0"/>
            </a:endParaRPr>
          </a:p>
          <a:p>
            <a:r>
              <a:rPr lang="en-US" sz="2500" dirty="0" smtClean="0">
                <a:latin typeface="Times New Roman" pitchFamily="18" charset="0"/>
                <a:cs typeface="Times New Roman" pitchFamily="18" charset="0"/>
              </a:rPr>
              <a:t>Heat transfer is expressed by:</a:t>
            </a:r>
            <a:endParaRPr lang="en-US" sz="2500" dirty="0">
              <a:latin typeface="Times New Roman" pitchFamily="18" charset="0"/>
              <a:cs typeface="Times New Roman" pitchFamily="18" charset="0"/>
            </a:endParaRPr>
          </a:p>
        </p:txBody>
      </p:sp>
      <p:pic>
        <p:nvPicPr>
          <p:cNvPr id="9218" name="Picture 2"/>
          <p:cNvPicPr>
            <a:picLocks noChangeAspect="1" noChangeArrowheads="1"/>
          </p:cNvPicPr>
          <p:nvPr/>
        </p:nvPicPr>
        <p:blipFill>
          <a:blip r:embed="rId2"/>
          <a:srcRect/>
          <a:stretch>
            <a:fillRect/>
          </a:stretch>
        </p:blipFill>
        <p:spPr bwMode="auto">
          <a:xfrm>
            <a:off x="594354" y="2195513"/>
            <a:ext cx="6862173" cy="3022624"/>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613786" y="5948397"/>
            <a:ext cx="6331559" cy="6445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pic>
        <p:nvPicPr>
          <p:cNvPr id="10242" name="Picture 2"/>
          <p:cNvPicPr>
            <a:picLocks noChangeAspect="1" noChangeArrowheads="1"/>
          </p:cNvPicPr>
          <p:nvPr/>
        </p:nvPicPr>
        <p:blipFill>
          <a:blip r:embed="rId2"/>
          <a:srcRect/>
          <a:stretch>
            <a:fillRect/>
          </a:stretch>
        </p:blipFill>
        <p:spPr bwMode="auto">
          <a:xfrm>
            <a:off x="2130409" y="2516179"/>
            <a:ext cx="4048163" cy="912821"/>
          </a:xfrm>
          <a:prstGeom prst="rect">
            <a:avLst/>
          </a:prstGeom>
          <a:noFill/>
          <a:ln w="9525">
            <a:noFill/>
            <a:miter lim="800000"/>
            <a:headEnd/>
            <a:tailEnd/>
          </a:ln>
          <a:effectLst/>
        </p:spPr>
      </p:pic>
      <p:sp>
        <p:nvSpPr>
          <p:cNvPr id="5" name="TextBox 4"/>
          <p:cNvSpPr txBox="1"/>
          <p:nvPr/>
        </p:nvSpPr>
        <p:spPr>
          <a:xfrm>
            <a:off x="373005" y="1566837"/>
            <a:ext cx="8507529" cy="3939540"/>
          </a:xfrm>
          <a:prstGeom prst="rect">
            <a:avLst/>
          </a:prstGeom>
          <a:noFill/>
        </p:spPr>
        <p:txBody>
          <a:bodyPr wrap="square" rtlCol="0">
            <a:spAutoFit/>
          </a:bodyPr>
          <a:lstStyle/>
          <a:p>
            <a:pPr algn="just"/>
            <a:r>
              <a:rPr lang="en-US" sz="2500" dirty="0" smtClean="0">
                <a:latin typeface="Times New Roman" pitchFamily="18" charset="0"/>
                <a:cs typeface="Times New Roman" pitchFamily="18" charset="0"/>
              </a:rPr>
              <a:t>Overall heat transfer is calculated as the ratio of overall temperature difference and sum of the thermal resistance.</a:t>
            </a:r>
          </a:p>
          <a:p>
            <a:pPr algn="just"/>
            <a:endParaRPr lang="en-US" sz="2500" dirty="0">
              <a:latin typeface="Times New Roman" pitchFamily="18" charset="0"/>
              <a:cs typeface="Times New Roman" pitchFamily="18" charset="0"/>
            </a:endParaRPr>
          </a:p>
          <a:p>
            <a:pPr algn="just"/>
            <a:endParaRPr lang="en-US" sz="2500" dirty="0" smtClean="0">
              <a:latin typeface="Times New Roman" pitchFamily="18" charset="0"/>
              <a:cs typeface="Times New Roman" pitchFamily="18" charset="0"/>
            </a:endParaRPr>
          </a:p>
          <a:p>
            <a:pPr algn="just"/>
            <a:endParaRPr lang="en-US" sz="2500" dirty="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Overall heat transfer due to conduction and convection is usually expressed in term of overall heat transfer co-efficient U.</a:t>
            </a:r>
          </a:p>
          <a:p>
            <a:pPr algn="just"/>
            <a:r>
              <a:rPr lang="en-US" sz="2500" b="1" i="1" dirty="0" smtClean="0">
                <a:latin typeface="Times New Roman" pitchFamily="18" charset="0"/>
                <a:cs typeface="Times New Roman" pitchFamily="18" charset="0"/>
              </a:rPr>
              <a:t>        q = </a:t>
            </a:r>
            <a:r>
              <a:rPr lang="en-US" sz="2500" b="1" i="1" dirty="0" err="1" smtClean="0">
                <a:latin typeface="Times New Roman" pitchFamily="18" charset="0"/>
                <a:cs typeface="Times New Roman" pitchFamily="18" charset="0"/>
              </a:rPr>
              <a:t>UA</a:t>
            </a:r>
            <a:r>
              <a:rPr lang="en-US" sz="2500" b="1" i="1" dirty="0" err="1" smtClean="0">
                <a:latin typeface="Times New Roman" pitchFamily="18" charset="0"/>
                <a:cs typeface="Times New Roman" pitchFamily="18" charset="0"/>
                <a:sym typeface="Symbol"/>
              </a:rPr>
              <a:t></a:t>
            </a:r>
            <a:r>
              <a:rPr lang="en-US" sz="2500" b="1" i="1" dirty="0" err="1" smtClean="0">
                <a:latin typeface="Times New Roman" pitchFamily="18" charset="0"/>
                <a:cs typeface="Times New Roman" pitchFamily="18" charset="0"/>
              </a:rPr>
              <a:t>T</a:t>
            </a:r>
            <a:r>
              <a:rPr lang="en-US" sz="2500" b="1" i="1" baseline="-25000" dirty="0" err="1" smtClean="0">
                <a:latin typeface="Times New Roman" pitchFamily="18" charset="0"/>
                <a:cs typeface="Times New Roman" pitchFamily="18" charset="0"/>
              </a:rPr>
              <a:t>overall</a:t>
            </a:r>
            <a:r>
              <a:rPr lang="en-US" sz="2500" b="1" i="1" dirty="0" smtClean="0">
                <a:latin typeface="Times New Roman" pitchFamily="18" charset="0"/>
                <a:cs typeface="Times New Roman" pitchFamily="18" charset="0"/>
              </a:rPr>
              <a:t> </a:t>
            </a:r>
          </a:p>
          <a:p>
            <a:pPr algn="just"/>
            <a:endParaRPr lang="en-US" sz="2500" dirty="0" smtClean="0">
              <a:latin typeface="Times New Roman" pitchFamily="18" charset="0"/>
              <a:cs typeface="Times New Roman" pitchFamily="18" charset="0"/>
            </a:endParaRPr>
          </a:p>
          <a:p>
            <a:pPr algn="just"/>
            <a:r>
              <a:rPr lang="en-US" sz="2500" dirty="0" smtClean="0">
                <a:latin typeface="Times New Roman" pitchFamily="18" charset="0"/>
                <a:cs typeface="Times New Roman" pitchFamily="18" charset="0"/>
              </a:rPr>
              <a:t>So, </a:t>
            </a:r>
            <a:endParaRPr lang="en-US" sz="2500" dirty="0">
              <a:latin typeface="Times New Roman" pitchFamily="18" charset="0"/>
              <a:cs typeface="Times New Roman" pitchFamily="18" charset="0"/>
            </a:endParaRPr>
          </a:p>
        </p:txBody>
      </p:sp>
      <p:pic>
        <p:nvPicPr>
          <p:cNvPr id="10244" name="Picture 4"/>
          <p:cNvPicPr>
            <a:picLocks noChangeAspect="1" noChangeArrowheads="1"/>
          </p:cNvPicPr>
          <p:nvPr/>
        </p:nvPicPr>
        <p:blipFill>
          <a:blip r:embed="rId3"/>
          <a:srcRect/>
          <a:stretch>
            <a:fillRect/>
          </a:stretch>
        </p:blipFill>
        <p:spPr bwMode="auto">
          <a:xfrm>
            <a:off x="993726" y="4816494"/>
            <a:ext cx="3208721" cy="9223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4" name="TextBox 3"/>
          <p:cNvSpPr txBox="1"/>
          <p:nvPr/>
        </p:nvSpPr>
        <p:spPr>
          <a:xfrm>
            <a:off x="519057" y="1566837"/>
            <a:ext cx="8324964" cy="1246495"/>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Overall heat transfer co- efficient: For hollow Cylinder</a:t>
            </a:r>
          </a:p>
          <a:p>
            <a:endParaRPr lang="en-US" sz="2500" b="1" dirty="0">
              <a:latin typeface="Times New Roman" pitchFamily="18" charset="0"/>
              <a:cs typeface="Times New Roman" pitchFamily="18" charset="0"/>
            </a:endParaRPr>
          </a:p>
          <a:p>
            <a:r>
              <a:rPr lang="en-US" sz="2500" dirty="0" smtClean="0">
                <a:latin typeface="Times New Roman" pitchFamily="18" charset="0"/>
                <a:cs typeface="Times New Roman" pitchFamily="18" charset="0"/>
              </a:rPr>
              <a:t>At steady state condition:</a:t>
            </a:r>
            <a:r>
              <a:rPr lang="en-US" sz="2500" b="1" dirty="0" smtClean="0">
                <a:latin typeface="Times New Roman" pitchFamily="18" charset="0"/>
                <a:cs typeface="Times New Roman" pitchFamily="18" charset="0"/>
              </a:rPr>
              <a:t> </a:t>
            </a:r>
            <a:endParaRPr lang="en-US" sz="2500" b="1" dirty="0">
              <a:latin typeface="Times New Roman" pitchFamily="18" charset="0"/>
              <a:cs typeface="Times New Roman" pitchFamily="18" charset="0"/>
            </a:endParaRPr>
          </a:p>
        </p:txBody>
      </p:sp>
      <p:pic>
        <p:nvPicPr>
          <p:cNvPr id="11266" name="Picture 2"/>
          <p:cNvPicPr>
            <a:picLocks noChangeAspect="1" noChangeArrowheads="1"/>
          </p:cNvPicPr>
          <p:nvPr/>
        </p:nvPicPr>
        <p:blipFill>
          <a:blip r:embed="rId2"/>
          <a:srcRect l="10405" r="11832"/>
          <a:stretch>
            <a:fillRect/>
          </a:stretch>
        </p:blipFill>
        <p:spPr bwMode="auto">
          <a:xfrm>
            <a:off x="3951279" y="2297097"/>
            <a:ext cx="5184846" cy="2905125"/>
          </a:xfrm>
          <a:prstGeom prst="rect">
            <a:avLst/>
          </a:prstGeom>
          <a:noFill/>
          <a:ln w="9525">
            <a:noFill/>
            <a:miter lim="800000"/>
            <a:headEnd/>
            <a:tailEnd/>
          </a:ln>
          <a:effectLst/>
        </p:spPr>
      </p:pic>
      <p:grpSp>
        <p:nvGrpSpPr>
          <p:cNvPr id="9" name="Group 8"/>
          <p:cNvGrpSpPr/>
          <p:nvPr/>
        </p:nvGrpSpPr>
        <p:grpSpPr>
          <a:xfrm>
            <a:off x="592083" y="2698740"/>
            <a:ext cx="2336832" cy="1825650"/>
            <a:chOff x="628596" y="2698740"/>
            <a:chExt cx="2336832" cy="1825650"/>
          </a:xfrm>
        </p:grpSpPr>
        <p:pic>
          <p:nvPicPr>
            <p:cNvPr id="6" name="Picture 3"/>
            <p:cNvPicPr>
              <a:picLocks noChangeAspect="1" noChangeArrowheads="1"/>
            </p:cNvPicPr>
            <p:nvPr/>
          </p:nvPicPr>
          <p:blipFill>
            <a:blip r:embed="rId3"/>
            <a:srcRect r="63669"/>
            <a:stretch>
              <a:fillRect/>
            </a:stretch>
          </p:blipFill>
          <p:spPr bwMode="auto">
            <a:xfrm>
              <a:off x="628596" y="2698740"/>
              <a:ext cx="2300319" cy="644530"/>
            </a:xfrm>
            <a:prstGeom prst="rect">
              <a:avLst/>
            </a:prstGeom>
            <a:noFill/>
            <a:ln w="9525">
              <a:noFill/>
              <a:miter lim="800000"/>
              <a:headEnd/>
              <a:tailEnd/>
            </a:ln>
            <a:effectLst/>
          </p:spPr>
        </p:pic>
        <p:pic>
          <p:nvPicPr>
            <p:cNvPr id="7" name="Picture 3"/>
            <p:cNvPicPr>
              <a:picLocks noChangeAspect="1" noChangeArrowheads="1"/>
            </p:cNvPicPr>
            <p:nvPr/>
          </p:nvPicPr>
          <p:blipFill>
            <a:blip r:embed="rId3"/>
            <a:srcRect l="37142" r="32871"/>
            <a:stretch>
              <a:fillRect/>
            </a:stretch>
          </p:blipFill>
          <p:spPr bwMode="auto">
            <a:xfrm>
              <a:off x="957213" y="3246435"/>
              <a:ext cx="1898676" cy="644530"/>
            </a:xfrm>
            <a:prstGeom prst="rect">
              <a:avLst/>
            </a:prstGeom>
            <a:noFill/>
            <a:ln w="9525">
              <a:noFill/>
              <a:miter lim="800000"/>
              <a:headEnd/>
              <a:tailEnd/>
            </a:ln>
            <a:effectLst/>
          </p:spPr>
        </p:pic>
        <p:pic>
          <p:nvPicPr>
            <p:cNvPr id="8" name="Picture 3"/>
            <p:cNvPicPr>
              <a:picLocks noChangeAspect="1" noChangeArrowheads="1"/>
            </p:cNvPicPr>
            <p:nvPr/>
          </p:nvPicPr>
          <p:blipFill>
            <a:blip r:embed="rId3"/>
            <a:srcRect l="67129"/>
            <a:stretch>
              <a:fillRect/>
            </a:stretch>
          </p:blipFill>
          <p:spPr bwMode="auto">
            <a:xfrm>
              <a:off x="884187" y="3879860"/>
              <a:ext cx="2081241" cy="644530"/>
            </a:xfrm>
            <a:prstGeom prst="rect">
              <a:avLst/>
            </a:prstGeom>
            <a:noFill/>
            <a:ln w="9525">
              <a:noFill/>
              <a:miter lim="800000"/>
              <a:headEnd/>
              <a:tailEnd/>
            </a:ln>
            <a:effectLst/>
          </p:spPr>
        </p:pic>
      </p:grpSp>
      <p:pic>
        <p:nvPicPr>
          <p:cNvPr id="11267" name="Picture 3"/>
          <p:cNvPicPr>
            <a:picLocks noChangeAspect="1" noChangeArrowheads="1"/>
          </p:cNvPicPr>
          <p:nvPr/>
        </p:nvPicPr>
        <p:blipFill>
          <a:blip r:embed="rId4"/>
          <a:srcRect/>
          <a:stretch>
            <a:fillRect/>
          </a:stretch>
        </p:blipFill>
        <p:spPr bwMode="auto">
          <a:xfrm>
            <a:off x="613856" y="4448196"/>
            <a:ext cx="3410449" cy="1354149"/>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773498" y="2224071"/>
            <a:ext cx="3579424" cy="1220797"/>
          </a:xfrm>
          <a:prstGeom prst="rect">
            <a:avLst/>
          </a:prstGeom>
          <a:noFill/>
          <a:ln w="9525">
            <a:noFill/>
            <a:miter lim="800000"/>
            <a:headEnd/>
            <a:tailEnd/>
          </a:ln>
          <a:effectLst/>
        </p:spPr>
      </p:pic>
      <p:sp>
        <p:nvSpPr>
          <p:cNvPr id="4"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5" name="TextBox 4"/>
          <p:cNvSpPr txBox="1"/>
          <p:nvPr/>
        </p:nvSpPr>
        <p:spPr>
          <a:xfrm>
            <a:off x="628596" y="1639863"/>
            <a:ext cx="7813782" cy="3170099"/>
          </a:xfrm>
          <a:prstGeom prst="rect">
            <a:avLst/>
          </a:prstGeom>
          <a:noFill/>
        </p:spPr>
        <p:txBody>
          <a:bodyPr wrap="square" rtlCol="0">
            <a:spAutoFit/>
          </a:bodyPr>
          <a:lstStyle/>
          <a:p>
            <a:r>
              <a:rPr lang="en-US" sz="2500" dirty="0" smtClean="0">
                <a:latin typeface="Times New Roman" pitchFamily="18" charset="0"/>
                <a:cs typeface="Times New Roman" pitchFamily="18" charset="0"/>
              </a:rPr>
              <a:t>Overall heat transfer coefficient based on inside area:</a:t>
            </a: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Overall heat transfer coefficient based on outside area:</a:t>
            </a:r>
          </a:p>
          <a:p>
            <a:endParaRPr lang="en-US" sz="2500" dirty="0">
              <a:latin typeface="Times New Roman" pitchFamily="18" charset="0"/>
              <a:cs typeface="Times New Roman" pitchFamily="18" charset="0"/>
            </a:endParaRPr>
          </a:p>
        </p:txBody>
      </p:sp>
      <p:pic>
        <p:nvPicPr>
          <p:cNvPr id="12291" name="Picture 3"/>
          <p:cNvPicPr>
            <a:picLocks noChangeAspect="1" noChangeArrowheads="1"/>
          </p:cNvPicPr>
          <p:nvPr/>
        </p:nvPicPr>
        <p:blipFill>
          <a:blip r:embed="rId3"/>
          <a:srcRect/>
          <a:stretch>
            <a:fillRect/>
          </a:stretch>
        </p:blipFill>
        <p:spPr bwMode="auto">
          <a:xfrm>
            <a:off x="555570" y="4560903"/>
            <a:ext cx="4046024" cy="1204929"/>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4" name="TextBox 3"/>
          <p:cNvSpPr txBox="1"/>
          <p:nvPr/>
        </p:nvSpPr>
        <p:spPr>
          <a:xfrm>
            <a:off x="555570" y="1603349"/>
            <a:ext cx="8032860" cy="4708981"/>
          </a:xfrm>
          <a:prstGeom prst="rect">
            <a:avLst/>
          </a:prstGeom>
          <a:noFill/>
        </p:spPr>
        <p:txBody>
          <a:bodyPr wrap="square" rtlCol="0">
            <a:spAutoFit/>
          </a:bodyPr>
          <a:lstStyle/>
          <a:p>
            <a:pPr algn="just"/>
            <a:r>
              <a:rPr lang="en-US" sz="2500" b="1" dirty="0" smtClean="0">
                <a:latin typeface="Times New Roman" pitchFamily="18" charset="0"/>
                <a:cs typeface="Times New Roman" pitchFamily="18" charset="0"/>
              </a:rPr>
              <a:t>Critical Thickness of Insulation:</a:t>
            </a:r>
          </a:p>
          <a:p>
            <a:pPr algn="just"/>
            <a:r>
              <a:rPr lang="en-US" sz="2500" dirty="0" smtClean="0">
                <a:latin typeface="Times New Roman" pitchFamily="18" charset="0"/>
                <a:cs typeface="Times New Roman" pitchFamily="18" charset="0"/>
              </a:rPr>
              <a:t>Adding more and more insulation will decrease the conduction heat transfer rate. However, increasing the insulation thickness will increase the convection heat transfer rate by increasing the heat transfer surface area. There exist a insulation thickness that will minimize the overall heat transfer rate and that insulation thickness is called Critical thickness of Insulation.</a:t>
            </a:r>
          </a:p>
          <a:p>
            <a:pPr algn="just"/>
            <a:r>
              <a:rPr lang="en-US" sz="2500" i="1" dirty="0" smtClean="0">
                <a:latin typeface="Times New Roman" pitchFamily="18" charset="0"/>
                <a:cs typeface="Times New Roman" pitchFamily="18" charset="0"/>
              </a:rPr>
              <a:t>Assumptions:</a:t>
            </a:r>
          </a:p>
          <a:p>
            <a:pPr marL="457200" indent="-457200" algn="just">
              <a:buAutoNum type="arabicPeriod"/>
            </a:pPr>
            <a:r>
              <a:rPr lang="en-US" sz="2500" dirty="0" smtClean="0">
                <a:latin typeface="Times New Roman" pitchFamily="18" charset="0"/>
                <a:cs typeface="Times New Roman" pitchFamily="18" charset="0"/>
              </a:rPr>
              <a:t>Steady state condition.</a:t>
            </a:r>
          </a:p>
          <a:p>
            <a:pPr marL="457200" indent="-457200" algn="just">
              <a:buAutoNum type="arabicPeriod"/>
            </a:pPr>
            <a:r>
              <a:rPr lang="en-US" sz="2500" dirty="0" smtClean="0">
                <a:latin typeface="Times New Roman" pitchFamily="18" charset="0"/>
                <a:cs typeface="Times New Roman" pitchFamily="18" charset="0"/>
              </a:rPr>
              <a:t>One dimensional heat </a:t>
            </a:r>
          </a:p>
          <a:p>
            <a:pPr marL="457200" indent="-457200" algn="just"/>
            <a:r>
              <a:rPr lang="en-US" sz="2500" dirty="0">
                <a:latin typeface="Times New Roman" pitchFamily="18" charset="0"/>
                <a:cs typeface="Times New Roman" pitchFamily="18" charset="0"/>
              </a:rPr>
              <a:t>	</a:t>
            </a:r>
            <a:r>
              <a:rPr lang="en-US" sz="2500" dirty="0" smtClean="0">
                <a:latin typeface="Times New Roman" pitchFamily="18" charset="0"/>
                <a:cs typeface="Times New Roman" pitchFamily="18" charset="0"/>
              </a:rPr>
              <a:t>transfer in radial direction.</a:t>
            </a:r>
            <a:endParaRPr lang="en-US" sz="2500"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2"/>
          <a:srcRect/>
          <a:stretch>
            <a:fillRect/>
          </a:stretch>
        </p:blipFill>
        <p:spPr bwMode="auto">
          <a:xfrm>
            <a:off x="4718052" y="4560903"/>
            <a:ext cx="4061814" cy="1766889"/>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4" name="TextBox 3"/>
          <p:cNvSpPr txBox="1"/>
          <p:nvPr/>
        </p:nvSpPr>
        <p:spPr>
          <a:xfrm>
            <a:off x="482544" y="1603350"/>
            <a:ext cx="8069373" cy="5093702"/>
          </a:xfrm>
          <a:prstGeom prst="rect">
            <a:avLst/>
          </a:prstGeom>
          <a:noFill/>
        </p:spPr>
        <p:txBody>
          <a:bodyPr wrap="square" rtlCol="0">
            <a:spAutoFit/>
          </a:bodyPr>
          <a:lstStyle/>
          <a:p>
            <a:r>
              <a:rPr lang="en-US" sz="2500" dirty="0" smtClean="0">
                <a:latin typeface="Times New Roman" pitchFamily="18" charset="0"/>
                <a:cs typeface="Times New Roman" pitchFamily="18" charset="0"/>
              </a:rPr>
              <a:t>3. Negligible wall thermal resistance.</a:t>
            </a:r>
          </a:p>
          <a:p>
            <a:r>
              <a:rPr lang="en-US" sz="2500" dirty="0" smtClean="0">
                <a:latin typeface="Times New Roman" pitchFamily="18" charset="0"/>
                <a:cs typeface="Times New Roman" pitchFamily="18" charset="0"/>
              </a:rPr>
              <a:t>4. Constant properties of insulation.</a:t>
            </a:r>
          </a:p>
          <a:p>
            <a:pPr marL="346075" indent="-346075"/>
            <a:r>
              <a:rPr lang="en-US" sz="2500" dirty="0" smtClean="0">
                <a:latin typeface="Times New Roman" pitchFamily="18" charset="0"/>
                <a:cs typeface="Times New Roman" pitchFamily="18" charset="0"/>
              </a:rPr>
              <a:t>5. Negligible radiation exchange between the wall and surrounding. </a:t>
            </a:r>
          </a:p>
          <a:p>
            <a:pPr marL="346075" indent="-346075"/>
            <a:endParaRPr lang="en-US" sz="2500" dirty="0" smtClean="0">
              <a:latin typeface="Times New Roman" pitchFamily="18" charset="0"/>
              <a:cs typeface="Times New Roman" pitchFamily="18" charset="0"/>
            </a:endParaRPr>
          </a:p>
          <a:p>
            <a:pPr marL="346075" indent="-346075"/>
            <a:r>
              <a:rPr lang="en-US" sz="2500" dirty="0" smtClean="0">
                <a:latin typeface="Times New Roman" pitchFamily="18" charset="0"/>
                <a:cs typeface="Times New Roman" pitchFamily="18" charset="0"/>
              </a:rPr>
              <a:t>Overall Heat transfer,</a:t>
            </a:r>
          </a:p>
          <a:p>
            <a:pPr marL="346075" indent="-346075"/>
            <a:endParaRPr lang="en-US" sz="2500" dirty="0">
              <a:latin typeface="Times New Roman" pitchFamily="18" charset="0"/>
              <a:cs typeface="Times New Roman" pitchFamily="18" charset="0"/>
            </a:endParaRPr>
          </a:p>
          <a:p>
            <a:pPr marL="346075" indent="-346075"/>
            <a:endParaRPr lang="en-US" sz="2500" dirty="0" smtClean="0">
              <a:latin typeface="Times New Roman" pitchFamily="18" charset="0"/>
              <a:cs typeface="Times New Roman" pitchFamily="18" charset="0"/>
            </a:endParaRPr>
          </a:p>
          <a:p>
            <a:pPr marL="346075" indent="-346075"/>
            <a:r>
              <a:rPr lang="en-US" sz="2500" dirty="0" smtClean="0">
                <a:latin typeface="Times New Roman" pitchFamily="18" charset="0"/>
                <a:cs typeface="Times New Roman" pitchFamily="18" charset="0"/>
              </a:rPr>
              <a:t>Resistance,</a:t>
            </a:r>
          </a:p>
          <a:p>
            <a:pPr marL="346075" indent="-346075"/>
            <a:endParaRPr lang="en-US" sz="2500" dirty="0">
              <a:latin typeface="Times New Roman" pitchFamily="18" charset="0"/>
              <a:cs typeface="Times New Roman" pitchFamily="18" charset="0"/>
            </a:endParaRPr>
          </a:p>
          <a:p>
            <a:r>
              <a:rPr lang="en-US" sz="2500" dirty="0" smtClean="0">
                <a:latin typeface="Times New Roman" pitchFamily="18" charset="0"/>
                <a:cs typeface="Times New Roman" pitchFamily="18" charset="0"/>
              </a:rPr>
              <a:t>Optimum insulation thickness will associated with the value of  r that minimize heat transfer q.   </a:t>
            </a:r>
          </a:p>
          <a:p>
            <a:pPr marL="346075" indent="-346075"/>
            <a:r>
              <a:rPr lang="en-US" sz="2500" dirty="0" smtClean="0">
                <a:latin typeface="Times New Roman" pitchFamily="18" charset="0"/>
                <a:cs typeface="Times New Roman" pitchFamily="18" charset="0"/>
              </a:rPr>
              <a:t> </a:t>
            </a:r>
            <a:endParaRPr lang="en-US" sz="2500" dirty="0">
              <a:latin typeface="Times New Roman" pitchFamily="18" charset="0"/>
              <a:cs typeface="Times New Roman" pitchFamily="18" charset="0"/>
            </a:endParaRPr>
          </a:p>
        </p:txBody>
      </p:sp>
      <p:pic>
        <p:nvPicPr>
          <p:cNvPr id="14338" name="Picture 2"/>
          <p:cNvPicPr>
            <a:picLocks noChangeAspect="1" noChangeArrowheads="1"/>
          </p:cNvPicPr>
          <p:nvPr/>
        </p:nvPicPr>
        <p:blipFill>
          <a:blip r:embed="rId3"/>
          <a:srcRect/>
          <a:stretch>
            <a:fillRect/>
          </a:stretch>
        </p:blipFill>
        <p:spPr bwMode="auto">
          <a:xfrm>
            <a:off x="3294045" y="3282948"/>
            <a:ext cx="2794093" cy="1287474"/>
          </a:xfrm>
          <a:prstGeom prst="rect">
            <a:avLst/>
          </a:prstGeom>
          <a:noFill/>
          <a:ln w="9525">
            <a:noFill/>
            <a:miter lim="800000"/>
            <a:headEnd/>
            <a:tailEnd/>
          </a:ln>
          <a:effectLst/>
        </p:spPr>
      </p:pic>
      <p:graphicFrame>
        <p:nvGraphicFramePr>
          <p:cNvPr id="6" name="Object 5"/>
          <p:cNvGraphicFramePr>
            <a:graphicFrameLocks noChangeAspect="1"/>
          </p:cNvGraphicFramePr>
          <p:nvPr/>
        </p:nvGraphicFramePr>
        <p:xfrm>
          <a:off x="2052603" y="4195773"/>
          <a:ext cx="2800380" cy="1166825"/>
        </p:xfrm>
        <a:graphic>
          <a:graphicData uri="http://schemas.openxmlformats.org/presentationml/2006/ole">
            <p:oleObj spid="_x0000_s14339" name="Equation" r:id="rId4" imgW="1218960" imgH="50796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4" name="TextBox 3"/>
          <p:cNvSpPr txBox="1"/>
          <p:nvPr/>
        </p:nvSpPr>
        <p:spPr>
          <a:xfrm>
            <a:off x="592083" y="1712889"/>
            <a:ext cx="7850295" cy="5093702"/>
          </a:xfrm>
          <a:prstGeom prst="rect">
            <a:avLst/>
          </a:prstGeom>
          <a:noFill/>
        </p:spPr>
        <p:txBody>
          <a:bodyPr wrap="square" rtlCol="0">
            <a:spAutoFit/>
          </a:bodyPr>
          <a:lstStyle/>
          <a:p>
            <a:r>
              <a:rPr lang="en-US" sz="2500" dirty="0" smtClean="0">
                <a:latin typeface="Times New Roman" pitchFamily="18" charset="0"/>
                <a:cs typeface="Times New Roman" pitchFamily="18" charset="0"/>
              </a:rPr>
              <a:t>So, for minimum heat transfer:</a:t>
            </a: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At            , the value of </a:t>
            </a: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So, Critical Thickness,  </a:t>
            </a: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 </a:t>
            </a:r>
            <a:endParaRPr lang="en-US" sz="2500" dirty="0">
              <a:latin typeface="Times New Roman" pitchFamily="18" charset="0"/>
              <a:cs typeface="Times New Roman" pitchFamily="18" charset="0"/>
            </a:endParaRPr>
          </a:p>
        </p:txBody>
      </p:sp>
      <p:graphicFrame>
        <p:nvGraphicFramePr>
          <p:cNvPr id="5" name="Object 4"/>
          <p:cNvGraphicFramePr>
            <a:graphicFrameLocks noChangeAspect="1"/>
          </p:cNvGraphicFramePr>
          <p:nvPr/>
        </p:nvGraphicFramePr>
        <p:xfrm>
          <a:off x="4791078" y="1639863"/>
          <a:ext cx="845070" cy="708032"/>
        </p:xfrm>
        <a:graphic>
          <a:graphicData uri="http://schemas.openxmlformats.org/presentationml/2006/ole">
            <p:oleObj spid="_x0000_s15362" name="Equation" r:id="rId3" imgW="469800" imgH="393480" progId="Equation.3">
              <p:embed/>
            </p:oleObj>
          </a:graphicData>
        </a:graphic>
      </p:graphicFrame>
      <p:graphicFrame>
        <p:nvGraphicFramePr>
          <p:cNvPr id="6" name="Object 5"/>
          <p:cNvGraphicFramePr>
            <a:graphicFrameLocks noChangeAspect="1"/>
          </p:cNvGraphicFramePr>
          <p:nvPr/>
        </p:nvGraphicFramePr>
        <p:xfrm>
          <a:off x="738135" y="2443150"/>
          <a:ext cx="2811501" cy="871566"/>
        </p:xfrm>
        <a:graphic>
          <a:graphicData uri="http://schemas.openxmlformats.org/presentationml/2006/ole">
            <p:oleObj spid="_x0000_s15363" name="Equation" r:id="rId4" imgW="1269720" imgH="393480" progId="Equation.3">
              <p:embed/>
            </p:oleObj>
          </a:graphicData>
        </a:graphic>
      </p:graphicFrame>
      <p:graphicFrame>
        <p:nvGraphicFramePr>
          <p:cNvPr id="7" name="Object 6"/>
          <p:cNvGraphicFramePr>
            <a:graphicFrameLocks noChangeAspect="1"/>
          </p:cNvGraphicFramePr>
          <p:nvPr/>
        </p:nvGraphicFramePr>
        <p:xfrm>
          <a:off x="738135" y="3467050"/>
          <a:ext cx="811221" cy="838262"/>
        </p:xfrm>
        <a:graphic>
          <a:graphicData uri="http://schemas.openxmlformats.org/presentationml/2006/ole">
            <p:oleObj spid="_x0000_s15364" name="Equation" r:id="rId5" imgW="380880" imgH="393480" progId="Equation.3">
              <p:embed/>
            </p:oleObj>
          </a:graphicData>
        </a:graphic>
      </p:graphicFrame>
      <p:graphicFrame>
        <p:nvGraphicFramePr>
          <p:cNvPr id="15365" name="Object 5"/>
          <p:cNvGraphicFramePr>
            <a:graphicFrameLocks noChangeAspect="1"/>
          </p:cNvGraphicFramePr>
          <p:nvPr/>
        </p:nvGraphicFramePr>
        <p:xfrm>
          <a:off x="1139778" y="4233885"/>
          <a:ext cx="811213" cy="838200"/>
        </p:xfrm>
        <a:graphic>
          <a:graphicData uri="http://schemas.openxmlformats.org/presentationml/2006/ole">
            <p:oleObj spid="_x0000_s15365" name="Equation" r:id="rId6" imgW="380880" imgH="393480" progId="Equation.3">
              <p:embed/>
            </p:oleObj>
          </a:graphicData>
        </a:graphic>
      </p:graphicFrame>
      <p:graphicFrame>
        <p:nvGraphicFramePr>
          <p:cNvPr id="15366" name="Object 6"/>
          <p:cNvGraphicFramePr>
            <a:graphicFrameLocks noChangeAspect="1"/>
          </p:cNvGraphicFramePr>
          <p:nvPr/>
        </p:nvGraphicFramePr>
        <p:xfrm>
          <a:off x="3768714" y="4268799"/>
          <a:ext cx="1462088" cy="754063"/>
        </p:xfrm>
        <a:graphic>
          <a:graphicData uri="http://schemas.openxmlformats.org/presentationml/2006/ole">
            <p:oleObj spid="_x0000_s15366" name="Equation" r:id="rId7" imgW="812520" imgH="419040" progId="Equation.3">
              <p:embed/>
            </p:oleObj>
          </a:graphicData>
        </a:graphic>
      </p:graphicFrame>
      <p:graphicFrame>
        <p:nvGraphicFramePr>
          <p:cNvPr id="15367" name="Object 7"/>
          <p:cNvGraphicFramePr>
            <a:graphicFrameLocks noChangeAspect="1"/>
          </p:cNvGraphicFramePr>
          <p:nvPr/>
        </p:nvGraphicFramePr>
        <p:xfrm>
          <a:off x="3659175" y="5365788"/>
          <a:ext cx="811213" cy="838200"/>
        </p:xfrm>
        <a:graphic>
          <a:graphicData uri="http://schemas.openxmlformats.org/presentationml/2006/ole">
            <p:oleObj spid="_x0000_s15367" name="Equation" r:id="rId8" imgW="380880" imgH="393480" progId="Equation.3">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3" name="TextBox 2"/>
          <p:cNvSpPr txBox="1"/>
          <p:nvPr/>
        </p:nvSpPr>
        <p:spPr>
          <a:xfrm>
            <a:off x="685800" y="1524000"/>
            <a:ext cx="7848600" cy="1246495"/>
          </a:xfrm>
          <a:prstGeom prst="rect">
            <a:avLst/>
          </a:prstGeom>
          <a:noFill/>
        </p:spPr>
        <p:txBody>
          <a:bodyPr wrap="square" rtlCol="0">
            <a:spAutoFit/>
          </a:bodyPr>
          <a:lstStyle/>
          <a:p>
            <a:pPr algn="just"/>
            <a:r>
              <a:rPr lang="en-US" sz="2500" dirty="0" smtClean="0">
                <a:latin typeface="Times New Roman" pitchFamily="18" charset="0"/>
                <a:cs typeface="Times New Roman" pitchFamily="18" charset="0"/>
              </a:rPr>
              <a:t>Cylindrical and  Spherical System fall into one dimensional system when temperature in the body is a function of radial system only and independent of axial distance.</a:t>
            </a:r>
            <a:endParaRPr lang="en-US" sz="2500" dirty="0">
              <a:latin typeface="Times New Roman" pitchFamily="18" charset="0"/>
              <a:cs typeface="Times New Roman" pitchFamily="18" charset="0"/>
            </a:endParaRPr>
          </a:p>
        </p:txBody>
      </p:sp>
      <p:sp>
        <p:nvSpPr>
          <p:cNvPr id="4" name="TextBox 3"/>
          <p:cNvSpPr txBox="1"/>
          <p:nvPr/>
        </p:nvSpPr>
        <p:spPr>
          <a:xfrm>
            <a:off x="685800" y="2895600"/>
            <a:ext cx="3810000" cy="477054"/>
          </a:xfrm>
          <a:prstGeom prst="rect">
            <a:avLst/>
          </a:prstGeom>
          <a:noFill/>
        </p:spPr>
        <p:txBody>
          <a:bodyPr wrap="square" rtlCol="0">
            <a:spAutoFit/>
          </a:bodyPr>
          <a:lstStyle/>
          <a:p>
            <a:r>
              <a:rPr lang="en-US" sz="2500" b="1" u="sng" dirty="0" smtClean="0">
                <a:latin typeface="Times New Roman" pitchFamily="18" charset="0"/>
                <a:cs typeface="Times New Roman" pitchFamily="18" charset="0"/>
              </a:rPr>
              <a:t>The Plane Wall </a:t>
            </a:r>
            <a:endParaRPr lang="en-US" sz="2500" b="1" u="sng" dirty="0">
              <a:latin typeface="Times New Roman" pitchFamily="18" charset="0"/>
              <a:cs typeface="Times New Roman" pitchFamily="18" charset="0"/>
            </a:endParaRPr>
          </a:p>
        </p:txBody>
      </p:sp>
      <p:sp>
        <p:nvSpPr>
          <p:cNvPr id="5" name="Rectangle 4"/>
          <p:cNvSpPr/>
          <p:nvPr/>
        </p:nvSpPr>
        <p:spPr>
          <a:xfrm>
            <a:off x="6705600" y="3810000"/>
            <a:ext cx="990600" cy="19812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p:nvPr/>
        </p:nvCxnSpPr>
        <p:spPr>
          <a:xfrm>
            <a:off x="6705600" y="4343400"/>
            <a:ext cx="990600"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5715000" y="4648200"/>
            <a:ext cx="2819400" cy="1588"/>
          </a:xfrm>
          <a:prstGeom prst="straightConnector1">
            <a:avLst/>
          </a:prstGeom>
          <a:ln>
            <a:solidFill>
              <a:schemeClr val="tx1">
                <a:lumMod val="95000"/>
                <a:lumOff val="5000"/>
              </a:schemeClr>
            </a:solidFill>
            <a:tailEnd type="arrow"/>
          </a:ln>
        </p:spPr>
        <p:style>
          <a:lnRef idx="1">
            <a:schemeClr val="accent2"/>
          </a:lnRef>
          <a:fillRef idx="0">
            <a:schemeClr val="accent2"/>
          </a:fillRef>
          <a:effectRef idx="0">
            <a:schemeClr val="accent2"/>
          </a:effectRef>
          <a:fontRef idx="minor">
            <a:schemeClr val="tx1"/>
          </a:fontRef>
        </p:style>
      </p:cxnSp>
      <p:sp>
        <p:nvSpPr>
          <p:cNvPr id="11" name="TextBox 10"/>
          <p:cNvSpPr txBox="1"/>
          <p:nvPr/>
        </p:nvSpPr>
        <p:spPr>
          <a:xfrm>
            <a:off x="6400800" y="4114800"/>
            <a:ext cx="457200" cy="381000"/>
          </a:xfrm>
          <a:prstGeom prst="rect">
            <a:avLst/>
          </a:prstGeom>
          <a:noFill/>
        </p:spPr>
        <p:txBody>
          <a:bodyPr wrap="square" rtlCol="0">
            <a:spAutoFit/>
          </a:bodyPr>
          <a:lstStyle/>
          <a:p>
            <a:r>
              <a:rPr lang="en-US" dirty="0" smtClean="0"/>
              <a:t>T</a:t>
            </a:r>
            <a:r>
              <a:rPr lang="en-US" baseline="-25000" dirty="0" smtClean="0"/>
              <a:t>1</a:t>
            </a:r>
            <a:endParaRPr lang="en-US" baseline="-25000" dirty="0"/>
          </a:p>
        </p:txBody>
      </p:sp>
      <p:sp>
        <p:nvSpPr>
          <p:cNvPr id="12" name="TextBox 11"/>
          <p:cNvSpPr txBox="1"/>
          <p:nvPr/>
        </p:nvSpPr>
        <p:spPr>
          <a:xfrm>
            <a:off x="7620000" y="4812268"/>
            <a:ext cx="533400" cy="369332"/>
          </a:xfrm>
          <a:prstGeom prst="rect">
            <a:avLst/>
          </a:prstGeom>
          <a:noFill/>
        </p:spPr>
        <p:txBody>
          <a:bodyPr wrap="square" rtlCol="0">
            <a:spAutoFit/>
          </a:bodyPr>
          <a:lstStyle/>
          <a:p>
            <a:r>
              <a:rPr lang="en-US" dirty="0" smtClean="0"/>
              <a:t>T</a:t>
            </a:r>
            <a:r>
              <a:rPr lang="en-US" baseline="-25000" dirty="0" smtClean="0"/>
              <a:t>2</a:t>
            </a:r>
            <a:endParaRPr lang="en-US" baseline="-25000" dirty="0"/>
          </a:p>
        </p:txBody>
      </p:sp>
      <p:sp>
        <p:nvSpPr>
          <p:cNvPr id="13" name="TextBox 12"/>
          <p:cNvSpPr txBox="1"/>
          <p:nvPr/>
        </p:nvSpPr>
        <p:spPr>
          <a:xfrm>
            <a:off x="7924800" y="4267200"/>
            <a:ext cx="381000" cy="381000"/>
          </a:xfrm>
          <a:prstGeom prst="rect">
            <a:avLst/>
          </a:prstGeom>
          <a:noFill/>
        </p:spPr>
        <p:txBody>
          <a:bodyPr wrap="square" rtlCol="0">
            <a:spAutoFit/>
          </a:bodyPr>
          <a:lstStyle/>
          <a:p>
            <a:r>
              <a:rPr lang="en-US" dirty="0" smtClean="0"/>
              <a:t>q</a:t>
            </a:r>
            <a:endParaRPr lang="en-US" dirty="0"/>
          </a:p>
        </p:txBody>
      </p:sp>
      <p:sp>
        <p:nvSpPr>
          <p:cNvPr id="14" name="TextBox 13"/>
          <p:cNvSpPr txBox="1"/>
          <p:nvPr/>
        </p:nvSpPr>
        <p:spPr>
          <a:xfrm>
            <a:off x="685800" y="3429000"/>
            <a:ext cx="5410200" cy="2785378"/>
          </a:xfrm>
          <a:prstGeom prst="rect">
            <a:avLst/>
          </a:prstGeom>
          <a:noFill/>
        </p:spPr>
        <p:txBody>
          <a:bodyPr wrap="square" rtlCol="0">
            <a:spAutoFit/>
          </a:bodyPr>
          <a:lstStyle/>
          <a:p>
            <a:r>
              <a:rPr lang="en-US" sz="2500" dirty="0" smtClean="0">
                <a:latin typeface="Times New Roman" pitchFamily="18" charset="0"/>
                <a:cs typeface="Times New Roman" pitchFamily="18" charset="0"/>
              </a:rPr>
              <a:t>Appling Fourier’s Law of conduction:</a:t>
            </a:r>
          </a:p>
          <a:p>
            <a:endParaRPr lang="en-US" sz="2500" dirty="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endParaRPr lang="en-US" sz="2500" dirty="0" smtClean="0">
              <a:latin typeface="Times New Roman" pitchFamily="18" charset="0"/>
              <a:cs typeface="Times New Roman" pitchFamily="18" charset="0"/>
            </a:endParaRPr>
          </a:p>
          <a:p>
            <a:r>
              <a:rPr lang="en-US" sz="2500" dirty="0" smtClean="0">
                <a:latin typeface="Times New Roman" pitchFamily="18" charset="0"/>
                <a:cs typeface="Times New Roman" pitchFamily="18" charset="0"/>
              </a:rPr>
              <a:t>Here, thermal conductivity is considered constant. If it is depended on temperature by following equation:</a:t>
            </a:r>
            <a:endParaRPr lang="en-US" sz="25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1676400" y="3990291"/>
            <a:ext cx="2962275" cy="810309"/>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1828800" y="6248400"/>
            <a:ext cx="2073090" cy="4762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pic>
        <p:nvPicPr>
          <p:cNvPr id="2051" name="Picture 3"/>
          <p:cNvPicPr>
            <a:picLocks noChangeAspect="1" noChangeArrowheads="1"/>
          </p:cNvPicPr>
          <p:nvPr/>
        </p:nvPicPr>
        <p:blipFill>
          <a:blip r:embed="rId2"/>
          <a:srcRect/>
          <a:stretch>
            <a:fillRect/>
          </a:stretch>
        </p:blipFill>
        <p:spPr bwMode="auto">
          <a:xfrm>
            <a:off x="1056030" y="1600200"/>
            <a:ext cx="6259170" cy="1090613"/>
          </a:xfrm>
          <a:prstGeom prst="rect">
            <a:avLst/>
          </a:prstGeom>
          <a:noFill/>
          <a:ln w="9525">
            <a:noFill/>
            <a:miter lim="800000"/>
            <a:headEnd/>
            <a:tailEnd/>
          </a:ln>
          <a:effectLst/>
        </p:spPr>
      </p:pic>
      <p:sp>
        <p:nvSpPr>
          <p:cNvPr id="6" name="TextBox 5"/>
          <p:cNvSpPr txBox="1"/>
          <p:nvPr/>
        </p:nvSpPr>
        <p:spPr>
          <a:xfrm>
            <a:off x="381000" y="2895600"/>
            <a:ext cx="7543800" cy="477054"/>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One dimensional Conduction in Multilayer Material:</a:t>
            </a:r>
            <a:endParaRPr lang="en-US" sz="2500" b="1" dirty="0">
              <a:latin typeface="Times New Roman" pitchFamily="18" charset="0"/>
              <a:cs typeface="Times New Roman" pitchFamily="18" charset="0"/>
            </a:endParaRPr>
          </a:p>
        </p:txBody>
      </p:sp>
      <p:cxnSp>
        <p:nvCxnSpPr>
          <p:cNvPr id="26" name="Straight Arrow Connector 25"/>
          <p:cNvCxnSpPr>
            <a:endCxn id="7" idx="1"/>
          </p:cNvCxnSpPr>
          <p:nvPr/>
        </p:nvCxnSpPr>
        <p:spPr>
          <a:xfrm>
            <a:off x="5410200" y="5029200"/>
            <a:ext cx="914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81000" y="3505200"/>
            <a:ext cx="4876800" cy="861774"/>
          </a:xfrm>
          <a:prstGeom prst="rect">
            <a:avLst/>
          </a:prstGeom>
          <a:noFill/>
        </p:spPr>
        <p:txBody>
          <a:bodyPr wrap="square" rtlCol="0">
            <a:spAutoFit/>
          </a:bodyPr>
          <a:lstStyle/>
          <a:p>
            <a:r>
              <a:rPr lang="en-US" sz="2500" dirty="0" smtClean="0">
                <a:latin typeface="Times New Roman" pitchFamily="18" charset="0"/>
                <a:cs typeface="Times New Roman" pitchFamily="18" charset="0"/>
              </a:rPr>
              <a:t>At Steady State Condition: Fourier’s law of Conduction</a:t>
            </a:r>
            <a:endParaRPr lang="en-US" sz="2500" dirty="0">
              <a:latin typeface="Times New Roman" pitchFamily="18" charset="0"/>
              <a:cs typeface="Times New Roman" pitchFamily="18" charset="0"/>
            </a:endParaRPr>
          </a:p>
        </p:txBody>
      </p:sp>
      <p:pic>
        <p:nvPicPr>
          <p:cNvPr id="2052" name="Picture 4"/>
          <p:cNvPicPr>
            <a:picLocks noChangeAspect="1" noChangeArrowheads="1"/>
          </p:cNvPicPr>
          <p:nvPr/>
        </p:nvPicPr>
        <p:blipFill>
          <a:blip r:embed="rId3"/>
          <a:srcRect r="32285"/>
          <a:stretch>
            <a:fillRect/>
          </a:stretch>
        </p:blipFill>
        <p:spPr bwMode="auto">
          <a:xfrm>
            <a:off x="457200" y="4267200"/>
            <a:ext cx="4876800" cy="10843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4"/>
          <a:srcRect/>
          <a:stretch>
            <a:fillRect/>
          </a:stretch>
        </p:blipFill>
        <p:spPr bwMode="auto">
          <a:xfrm>
            <a:off x="3095624" y="5274120"/>
            <a:ext cx="2162176" cy="821880"/>
          </a:xfrm>
          <a:prstGeom prst="rect">
            <a:avLst/>
          </a:prstGeom>
          <a:noFill/>
          <a:ln w="9525">
            <a:noFill/>
            <a:miter lim="800000"/>
            <a:headEnd/>
            <a:tailEnd/>
          </a:ln>
          <a:effectLst/>
        </p:spPr>
      </p:pic>
      <p:grpSp>
        <p:nvGrpSpPr>
          <p:cNvPr id="45" name="Group 44"/>
          <p:cNvGrpSpPr/>
          <p:nvPr/>
        </p:nvGrpSpPr>
        <p:grpSpPr>
          <a:xfrm>
            <a:off x="5715000" y="3352800"/>
            <a:ext cx="3352800" cy="3036332"/>
            <a:chOff x="5715000" y="3352800"/>
            <a:chExt cx="3352800" cy="3036332"/>
          </a:xfrm>
        </p:grpSpPr>
        <p:grpSp>
          <p:nvGrpSpPr>
            <p:cNvPr id="18" name="Group 17"/>
            <p:cNvGrpSpPr/>
            <p:nvPr/>
          </p:nvGrpSpPr>
          <p:grpSpPr>
            <a:xfrm>
              <a:off x="6324600" y="3352800"/>
              <a:ext cx="2514600" cy="2667000"/>
              <a:chOff x="6324600" y="3352800"/>
              <a:chExt cx="2514600" cy="2667000"/>
            </a:xfrm>
          </p:grpSpPr>
          <p:cxnSp>
            <p:nvCxnSpPr>
              <p:cNvPr id="13" name="Straight Connector 12"/>
              <p:cNvCxnSpPr/>
              <p:nvPr/>
            </p:nvCxnSpPr>
            <p:spPr>
              <a:xfrm rot="5400000" flipH="1" flipV="1">
                <a:off x="6324600"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5400000" flipH="1" flipV="1">
                <a:off x="6934200"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5400000" flipH="1" flipV="1">
                <a:off x="7543799"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5400000" flipH="1" flipV="1">
                <a:off x="8153400"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flipV="1">
                <a:off x="8153400" y="5334000"/>
                <a:ext cx="685800" cy="6858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7" name="Rectangle 6"/>
            <p:cNvSpPr/>
            <p:nvPr/>
          </p:nvSpPr>
          <p:spPr>
            <a:xfrm>
              <a:off x="6324600" y="4038600"/>
              <a:ext cx="609600" cy="1981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934200" y="4038600"/>
              <a:ext cx="609600" cy="19812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543800" y="4038600"/>
              <a:ext cx="609600" cy="19812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Arrow Connector 19"/>
            <p:cNvCxnSpPr/>
            <p:nvPr/>
          </p:nvCxnSpPr>
          <p:spPr>
            <a:xfrm>
              <a:off x="6324600" y="4267200"/>
              <a:ext cx="609600"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934200" y="4648200"/>
              <a:ext cx="6096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7543800" y="4800600"/>
              <a:ext cx="609600" cy="533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8153400" y="4953000"/>
              <a:ext cx="914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6172200" y="6019800"/>
              <a:ext cx="381000" cy="369332"/>
            </a:xfrm>
            <a:prstGeom prst="rect">
              <a:avLst/>
            </a:prstGeom>
            <a:noFill/>
          </p:spPr>
          <p:txBody>
            <a:bodyPr wrap="square" rtlCol="0">
              <a:spAutoFit/>
            </a:bodyPr>
            <a:lstStyle/>
            <a:p>
              <a:r>
                <a:rPr lang="en-US" dirty="0" smtClean="0"/>
                <a:t>1</a:t>
              </a:r>
              <a:endParaRPr lang="en-US" dirty="0"/>
            </a:p>
          </p:txBody>
        </p:sp>
        <p:sp>
          <p:nvSpPr>
            <p:cNvPr id="31" name="TextBox 30"/>
            <p:cNvSpPr txBox="1"/>
            <p:nvPr/>
          </p:nvSpPr>
          <p:spPr>
            <a:xfrm>
              <a:off x="6781800" y="6019800"/>
              <a:ext cx="381000" cy="369332"/>
            </a:xfrm>
            <a:prstGeom prst="rect">
              <a:avLst/>
            </a:prstGeom>
            <a:noFill/>
          </p:spPr>
          <p:txBody>
            <a:bodyPr wrap="square" rtlCol="0">
              <a:spAutoFit/>
            </a:bodyPr>
            <a:lstStyle/>
            <a:p>
              <a:r>
                <a:rPr lang="en-US" dirty="0"/>
                <a:t>2</a:t>
              </a:r>
              <a:endParaRPr lang="en-US" dirty="0"/>
            </a:p>
          </p:txBody>
        </p:sp>
        <p:sp>
          <p:nvSpPr>
            <p:cNvPr id="32" name="TextBox 31"/>
            <p:cNvSpPr txBox="1"/>
            <p:nvPr/>
          </p:nvSpPr>
          <p:spPr>
            <a:xfrm>
              <a:off x="7391400" y="6019800"/>
              <a:ext cx="381000" cy="369332"/>
            </a:xfrm>
            <a:prstGeom prst="rect">
              <a:avLst/>
            </a:prstGeom>
            <a:noFill/>
          </p:spPr>
          <p:txBody>
            <a:bodyPr wrap="square" rtlCol="0">
              <a:spAutoFit/>
            </a:bodyPr>
            <a:lstStyle/>
            <a:p>
              <a:r>
                <a:rPr lang="en-US" dirty="0"/>
                <a:t>3</a:t>
              </a:r>
            </a:p>
          </p:txBody>
        </p:sp>
        <p:sp>
          <p:nvSpPr>
            <p:cNvPr id="33" name="TextBox 32"/>
            <p:cNvSpPr txBox="1"/>
            <p:nvPr/>
          </p:nvSpPr>
          <p:spPr>
            <a:xfrm>
              <a:off x="8001000" y="6019800"/>
              <a:ext cx="381000" cy="369332"/>
            </a:xfrm>
            <a:prstGeom prst="rect">
              <a:avLst/>
            </a:prstGeom>
            <a:noFill/>
          </p:spPr>
          <p:txBody>
            <a:bodyPr wrap="square" rtlCol="0">
              <a:spAutoFit/>
            </a:bodyPr>
            <a:lstStyle/>
            <a:p>
              <a:r>
                <a:rPr lang="en-US" dirty="0"/>
                <a:t>4</a:t>
              </a:r>
              <a:endParaRPr lang="en-US" dirty="0"/>
            </a:p>
          </p:txBody>
        </p:sp>
        <p:sp>
          <p:nvSpPr>
            <p:cNvPr id="34" name="TextBox 33"/>
            <p:cNvSpPr txBox="1"/>
            <p:nvPr/>
          </p:nvSpPr>
          <p:spPr>
            <a:xfrm>
              <a:off x="5715000" y="4648200"/>
              <a:ext cx="381000" cy="369332"/>
            </a:xfrm>
            <a:prstGeom prst="rect">
              <a:avLst/>
            </a:prstGeom>
            <a:noFill/>
          </p:spPr>
          <p:txBody>
            <a:bodyPr wrap="square" rtlCol="0">
              <a:spAutoFit/>
            </a:bodyPr>
            <a:lstStyle/>
            <a:p>
              <a:r>
                <a:rPr lang="en-US" dirty="0"/>
                <a:t>q</a:t>
              </a:r>
              <a:endParaRPr lang="en-US" dirty="0"/>
            </a:p>
          </p:txBody>
        </p:sp>
        <p:sp>
          <p:nvSpPr>
            <p:cNvPr id="36" name="TextBox 35"/>
            <p:cNvSpPr txBox="1"/>
            <p:nvPr/>
          </p:nvSpPr>
          <p:spPr>
            <a:xfrm>
              <a:off x="8458200" y="4648200"/>
              <a:ext cx="381000" cy="369332"/>
            </a:xfrm>
            <a:prstGeom prst="rect">
              <a:avLst/>
            </a:prstGeom>
            <a:noFill/>
          </p:spPr>
          <p:txBody>
            <a:bodyPr wrap="square" rtlCol="0">
              <a:spAutoFit/>
            </a:bodyPr>
            <a:lstStyle/>
            <a:p>
              <a:r>
                <a:rPr lang="en-US" dirty="0" smtClean="0"/>
                <a:t>q</a:t>
              </a:r>
              <a:endParaRPr lang="en-US" dirty="0"/>
            </a:p>
          </p:txBody>
        </p:sp>
        <p:sp>
          <p:nvSpPr>
            <p:cNvPr id="40" name="TextBox 39"/>
            <p:cNvSpPr txBox="1"/>
            <p:nvPr/>
          </p:nvSpPr>
          <p:spPr>
            <a:xfrm>
              <a:off x="6019800" y="3962400"/>
              <a:ext cx="457200" cy="381000"/>
            </a:xfrm>
            <a:prstGeom prst="rect">
              <a:avLst/>
            </a:prstGeom>
            <a:noFill/>
          </p:spPr>
          <p:txBody>
            <a:bodyPr wrap="square" rtlCol="0">
              <a:spAutoFit/>
            </a:bodyPr>
            <a:lstStyle/>
            <a:p>
              <a:r>
                <a:rPr lang="en-US" dirty="0" smtClean="0"/>
                <a:t>T</a:t>
              </a:r>
              <a:r>
                <a:rPr lang="en-US" baseline="-25000" dirty="0" smtClean="0"/>
                <a:t>1</a:t>
              </a:r>
              <a:endParaRPr lang="en-US" baseline="-25000" dirty="0"/>
            </a:p>
          </p:txBody>
        </p:sp>
        <p:sp>
          <p:nvSpPr>
            <p:cNvPr id="41" name="TextBox 40"/>
            <p:cNvSpPr txBox="1"/>
            <p:nvPr/>
          </p:nvSpPr>
          <p:spPr>
            <a:xfrm>
              <a:off x="6858000" y="4343400"/>
              <a:ext cx="457200" cy="381000"/>
            </a:xfrm>
            <a:prstGeom prst="rect">
              <a:avLst/>
            </a:prstGeom>
            <a:noFill/>
          </p:spPr>
          <p:txBody>
            <a:bodyPr wrap="square" rtlCol="0">
              <a:spAutoFit/>
            </a:bodyPr>
            <a:lstStyle/>
            <a:p>
              <a:r>
                <a:rPr lang="en-US" dirty="0" smtClean="0"/>
                <a:t>T</a:t>
              </a:r>
              <a:r>
                <a:rPr lang="en-US" baseline="-25000" dirty="0"/>
                <a:t>2</a:t>
              </a:r>
            </a:p>
          </p:txBody>
        </p:sp>
        <p:sp>
          <p:nvSpPr>
            <p:cNvPr id="42" name="TextBox 41"/>
            <p:cNvSpPr txBox="1"/>
            <p:nvPr/>
          </p:nvSpPr>
          <p:spPr>
            <a:xfrm>
              <a:off x="7467600" y="4572000"/>
              <a:ext cx="457200" cy="381000"/>
            </a:xfrm>
            <a:prstGeom prst="rect">
              <a:avLst/>
            </a:prstGeom>
            <a:noFill/>
          </p:spPr>
          <p:txBody>
            <a:bodyPr wrap="square" rtlCol="0">
              <a:spAutoFit/>
            </a:bodyPr>
            <a:lstStyle/>
            <a:p>
              <a:r>
                <a:rPr lang="en-US" dirty="0" smtClean="0"/>
                <a:t>T</a:t>
              </a:r>
              <a:r>
                <a:rPr lang="en-US" baseline="-25000" dirty="0"/>
                <a:t>3</a:t>
              </a:r>
            </a:p>
          </p:txBody>
        </p:sp>
        <p:sp>
          <p:nvSpPr>
            <p:cNvPr id="43" name="TextBox 42"/>
            <p:cNvSpPr txBox="1"/>
            <p:nvPr/>
          </p:nvSpPr>
          <p:spPr>
            <a:xfrm>
              <a:off x="8077200" y="5105400"/>
              <a:ext cx="457200" cy="381000"/>
            </a:xfrm>
            <a:prstGeom prst="rect">
              <a:avLst/>
            </a:prstGeom>
            <a:noFill/>
          </p:spPr>
          <p:txBody>
            <a:bodyPr wrap="square" rtlCol="0">
              <a:spAutoFit/>
            </a:bodyPr>
            <a:lstStyle/>
            <a:p>
              <a:r>
                <a:rPr lang="en-US" dirty="0" smtClean="0"/>
                <a:t>T</a:t>
              </a:r>
              <a:r>
                <a:rPr lang="en-US" baseline="-25000" dirty="0"/>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grpSp>
        <p:nvGrpSpPr>
          <p:cNvPr id="4" name="Group 3"/>
          <p:cNvGrpSpPr/>
          <p:nvPr/>
        </p:nvGrpSpPr>
        <p:grpSpPr>
          <a:xfrm>
            <a:off x="5791200" y="1524000"/>
            <a:ext cx="3352800" cy="3036332"/>
            <a:chOff x="5715000" y="3352800"/>
            <a:chExt cx="3352800" cy="3036332"/>
          </a:xfrm>
        </p:grpSpPr>
        <p:grpSp>
          <p:nvGrpSpPr>
            <p:cNvPr id="5" name="Group 17"/>
            <p:cNvGrpSpPr/>
            <p:nvPr/>
          </p:nvGrpSpPr>
          <p:grpSpPr>
            <a:xfrm>
              <a:off x="6324600" y="3352800"/>
              <a:ext cx="2514600" cy="2667000"/>
              <a:chOff x="6324600" y="3352800"/>
              <a:chExt cx="2514600" cy="2667000"/>
            </a:xfrm>
          </p:grpSpPr>
          <p:cxnSp>
            <p:nvCxnSpPr>
              <p:cNvPr id="23" name="Straight Connector 22"/>
              <p:cNvCxnSpPr/>
              <p:nvPr/>
            </p:nvCxnSpPr>
            <p:spPr>
              <a:xfrm rot="5400000" flipH="1" flipV="1">
                <a:off x="6324600"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rot="5400000" flipH="1" flipV="1">
                <a:off x="6934200"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flipH="1" flipV="1">
                <a:off x="7543799"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flipH="1" flipV="1">
                <a:off x="8153400" y="3352800"/>
                <a:ext cx="68580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rot="5400000" flipH="1" flipV="1">
                <a:off x="8153400" y="5334000"/>
                <a:ext cx="685800" cy="6858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6" name="Rectangle 5"/>
            <p:cNvSpPr/>
            <p:nvPr/>
          </p:nvSpPr>
          <p:spPr>
            <a:xfrm>
              <a:off x="6324600" y="4038600"/>
              <a:ext cx="609600" cy="1981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934200" y="4038600"/>
              <a:ext cx="609600" cy="19812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543800" y="4038600"/>
              <a:ext cx="609600" cy="19812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6324600" y="4267200"/>
              <a:ext cx="609600" cy="3810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934200" y="4648200"/>
              <a:ext cx="609600" cy="152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543800" y="4800600"/>
              <a:ext cx="609600" cy="5334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8153400" y="4953000"/>
              <a:ext cx="914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172200" y="6019800"/>
              <a:ext cx="381000" cy="369332"/>
            </a:xfrm>
            <a:prstGeom prst="rect">
              <a:avLst/>
            </a:prstGeom>
            <a:noFill/>
          </p:spPr>
          <p:txBody>
            <a:bodyPr wrap="square" rtlCol="0">
              <a:spAutoFit/>
            </a:bodyPr>
            <a:lstStyle/>
            <a:p>
              <a:r>
                <a:rPr lang="en-US" dirty="0" smtClean="0"/>
                <a:t>1</a:t>
              </a:r>
              <a:endParaRPr lang="en-US" dirty="0"/>
            </a:p>
          </p:txBody>
        </p:sp>
        <p:sp>
          <p:nvSpPr>
            <p:cNvPr id="14" name="TextBox 13"/>
            <p:cNvSpPr txBox="1"/>
            <p:nvPr/>
          </p:nvSpPr>
          <p:spPr>
            <a:xfrm>
              <a:off x="6781800" y="6019800"/>
              <a:ext cx="381000" cy="369332"/>
            </a:xfrm>
            <a:prstGeom prst="rect">
              <a:avLst/>
            </a:prstGeom>
            <a:noFill/>
          </p:spPr>
          <p:txBody>
            <a:bodyPr wrap="square" rtlCol="0">
              <a:spAutoFit/>
            </a:bodyPr>
            <a:lstStyle/>
            <a:p>
              <a:r>
                <a:rPr lang="en-US" dirty="0"/>
                <a:t>2</a:t>
              </a:r>
              <a:endParaRPr lang="en-US" dirty="0"/>
            </a:p>
          </p:txBody>
        </p:sp>
        <p:sp>
          <p:nvSpPr>
            <p:cNvPr id="15" name="TextBox 14"/>
            <p:cNvSpPr txBox="1"/>
            <p:nvPr/>
          </p:nvSpPr>
          <p:spPr>
            <a:xfrm>
              <a:off x="7391400" y="6019800"/>
              <a:ext cx="381000" cy="369332"/>
            </a:xfrm>
            <a:prstGeom prst="rect">
              <a:avLst/>
            </a:prstGeom>
            <a:noFill/>
          </p:spPr>
          <p:txBody>
            <a:bodyPr wrap="square" rtlCol="0">
              <a:spAutoFit/>
            </a:bodyPr>
            <a:lstStyle/>
            <a:p>
              <a:r>
                <a:rPr lang="en-US" dirty="0"/>
                <a:t>3</a:t>
              </a:r>
            </a:p>
          </p:txBody>
        </p:sp>
        <p:sp>
          <p:nvSpPr>
            <p:cNvPr id="16" name="TextBox 15"/>
            <p:cNvSpPr txBox="1"/>
            <p:nvPr/>
          </p:nvSpPr>
          <p:spPr>
            <a:xfrm>
              <a:off x="8001000" y="6019800"/>
              <a:ext cx="381000" cy="369332"/>
            </a:xfrm>
            <a:prstGeom prst="rect">
              <a:avLst/>
            </a:prstGeom>
            <a:noFill/>
          </p:spPr>
          <p:txBody>
            <a:bodyPr wrap="square" rtlCol="0">
              <a:spAutoFit/>
            </a:bodyPr>
            <a:lstStyle/>
            <a:p>
              <a:r>
                <a:rPr lang="en-US" dirty="0"/>
                <a:t>4</a:t>
              </a:r>
              <a:endParaRPr lang="en-US" dirty="0"/>
            </a:p>
          </p:txBody>
        </p:sp>
        <p:sp>
          <p:nvSpPr>
            <p:cNvPr id="17" name="TextBox 16"/>
            <p:cNvSpPr txBox="1"/>
            <p:nvPr/>
          </p:nvSpPr>
          <p:spPr>
            <a:xfrm>
              <a:off x="5715000" y="4648200"/>
              <a:ext cx="381000" cy="369332"/>
            </a:xfrm>
            <a:prstGeom prst="rect">
              <a:avLst/>
            </a:prstGeom>
            <a:noFill/>
          </p:spPr>
          <p:txBody>
            <a:bodyPr wrap="square" rtlCol="0">
              <a:spAutoFit/>
            </a:bodyPr>
            <a:lstStyle/>
            <a:p>
              <a:r>
                <a:rPr lang="en-US" dirty="0"/>
                <a:t>q</a:t>
              </a:r>
              <a:endParaRPr lang="en-US" dirty="0"/>
            </a:p>
          </p:txBody>
        </p:sp>
        <p:sp>
          <p:nvSpPr>
            <p:cNvPr id="18" name="TextBox 17"/>
            <p:cNvSpPr txBox="1"/>
            <p:nvPr/>
          </p:nvSpPr>
          <p:spPr>
            <a:xfrm>
              <a:off x="8458200" y="4648200"/>
              <a:ext cx="381000" cy="369332"/>
            </a:xfrm>
            <a:prstGeom prst="rect">
              <a:avLst/>
            </a:prstGeom>
            <a:noFill/>
          </p:spPr>
          <p:txBody>
            <a:bodyPr wrap="square" rtlCol="0">
              <a:spAutoFit/>
            </a:bodyPr>
            <a:lstStyle/>
            <a:p>
              <a:r>
                <a:rPr lang="en-US" dirty="0" smtClean="0"/>
                <a:t>q</a:t>
              </a:r>
              <a:endParaRPr lang="en-US" dirty="0"/>
            </a:p>
          </p:txBody>
        </p:sp>
        <p:sp>
          <p:nvSpPr>
            <p:cNvPr id="19" name="TextBox 18"/>
            <p:cNvSpPr txBox="1"/>
            <p:nvPr/>
          </p:nvSpPr>
          <p:spPr>
            <a:xfrm>
              <a:off x="6019800" y="3962400"/>
              <a:ext cx="457200" cy="381000"/>
            </a:xfrm>
            <a:prstGeom prst="rect">
              <a:avLst/>
            </a:prstGeom>
            <a:noFill/>
          </p:spPr>
          <p:txBody>
            <a:bodyPr wrap="square" rtlCol="0">
              <a:spAutoFit/>
            </a:bodyPr>
            <a:lstStyle/>
            <a:p>
              <a:r>
                <a:rPr lang="en-US" dirty="0" smtClean="0"/>
                <a:t>T</a:t>
              </a:r>
              <a:r>
                <a:rPr lang="en-US" baseline="-25000" dirty="0" smtClean="0"/>
                <a:t>1</a:t>
              </a:r>
              <a:endParaRPr lang="en-US" baseline="-25000" dirty="0"/>
            </a:p>
          </p:txBody>
        </p:sp>
        <p:sp>
          <p:nvSpPr>
            <p:cNvPr id="20" name="TextBox 19"/>
            <p:cNvSpPr txBox="1"/>
            <p:nvPr/>
          </p:nvSpPr>
          <p:spPr>
            <a:xfrm>
              <a:off x="6858000" y="4343400"/>
              <a:ext cx="457200" cy="381000"/>
            </a:xfrm>
            <a:prstGeom prst="rect">
              <a:avLst/>
            </a:prstGeom>
            <a:noFill/>
          </p:spPr>
          <p:txBody>
            <a:bodyPr wrap="square" rtlCol="0">
              <a:spAutoFit/>
            </a:bodyPr>
            <a:lstStyle/>
            <a:p>
              <a:r>
                <a:rPr lang="en-US" dirty="0" smtClean="0"/>
                <a:t>T</a:t>
              </a:r>
              <a:r>
                <a:rPr lang="en-US" baseline="-25000" dirty="0"/>
                <a:t>2</a:t>
              </a:r>
            </a:p>
          </p:txBody>
        </p:sp>
        <p:sp>
          <p:nvSpPr>
            <p:cNvPr id="21" name="TextBox 20"/>
            <p:cNvSpPr txBox="1"/>
            <p:nvPr/>
          </p:nvSpPr>
          <p:spPr>
            <a:xfrm>
              <a:off x="7467600" y="4572000"/>
              <a:ext cx="457200" cy="381000"/>
            </a:xfrm>
            <a:prstGeom prst="rect">
              <a:avLst/>
            </a:prstGeom>
            <a:noFill/>
          </p:spPr>
          <p:txBody>
            <a:bodyPr wrap="square" rtlCol="0">
              <a:spAutoFit/>
            </a:bodyPr>
            <a:lstStyle/>
            <a:p>
              <a:r>
                <a:rPr lang="en-US" dirty="0" smtClean="0"/>
                <a:t>T</a:t>
              </a:r>
              <a:r>
                <a:rPr lang="en-US" baseline="-25000" dirty="0"/>
                <a:t>3</a:t>
              </a:r>
            </a:p>
          </p:txBody>
        </p:sp>
        <p:sp>
          <p:nvSpPr>
            <p:cNvPr id="22" name="TextBox 21"/>
            <p:cNvSpPr txBox="1"/>
            <p:nvPr/>
          </p:nvSpPr>
          <p:spPr>
            <a:xfrm>
              <a:off x="8077200" y="5105400"/>
              <a:ext cx="457200" cy="381000"/>
            </a:xfrm>
            <a:prstGeom prst="rect">
              <a:avLst/>
            </a:prstGeom>
            <a:noFill/>
          </p:spPr>
          <p:txBody>
            <a:bodyPr wrap="square" rtlCol="0">
              <a:spAutoFit/>
            </a:bodyPr>
            <a:lstStyle/>
            <a:p>
              <a:r>
                <a:rPr lang="en-US" dirty="0" smtClean="0"/>
                <a:t>T</a:t>
              </a:r>
              <a:r>
                <a:rPr lang="en-US" baseline="-25000" dirty="0"/>
                <a:t>4</a:t>
              </a:r>
            </a:p>
          </p:txBody>
        </p:sp>
      </p:grpSp>
      <p:pic>
        <p:nvPicPr>
          <p:cNvPr id="3074" name="Picture 2"/>
          <p:cNvPicPr>
            <a:picLocks noChangeAspect="1" noChangeArrowheads="1"/>
          </p:cNvPicPr>
          <p:nvPr/>
        </p:nvPicPr>
        <p:blipFill>
          <a:blip r:embed="rId2"/>
          <a:srcRect r="10527"/>
          <a:stretch>
            <a:fillRect/>
          </a:stretch>
        </p:blipFill>
        <p:spPr bwMode="auto">
          <a:xfrm>
            <a:off x="304800" y="2514600"/>
            <a:ext cx="5181600" cy="965200"/>
          </a:xfrm>
          <a:prstGeom prst="rect">
            <a:avLst/>
          </a:prstGeom>
          <a:noFill/>
          <a:ln w="9525">
            <a:noFill/>
            <a:miter lim="800000"/>
            <a:headEnd/>
            <a:tailEnd/>
          </a:ln>
          <a:effectLst/>
        </p:spPr>
      </p:pic>
      <p:cxnSp>
        <p:nvCxnSpPr>
          <p:cNvPr id="29" name="Straight Arrow Connector 28"/>
          <p:cNvCxnSpPr/>
          <p:nvPr/>
        </p:nvCxnSpPr>
        <p:spPr>
          <a:xfrm>
            <a:off x="5486400" y="3124200"/>
            <a:ext cx="914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304800" y="1576626"/>
            <a:ext cx="5867400" cy="861774"/>
          </a:xfrm>
          <a:prstGeom prst="rect">
            <a:avLst/>
          </a:prstGeom>
          <a:noFill/>
        </p:spPr>
        <p:txBody>
          <a:bodyPr wrap="square" rtlCol="0">
            <a:spAutoFit/>
          </a:bodyPr>
          <a:lstStyle/>
          <a:p>
            <a:r>
              <a:rPr lang="en-US" sz="2500" dirty="0" smtClean="0">
                <a:latin typeface="Times New Roman" pitchFamily="18" charset="0"/>
                <a:cs typeface="Times New Roman" pitchFamily="18" charset="0"/>
              </a:rPr>
              <a:t>Solving the above equation simultaneously, overall Heat Flow can be written as:</a:t>
            </a:r>
          </a:p>
        </p:txBody>
      </p:sp>
      <p:pic>
        <p:nvPicPr>
          <p:cNvPr id="3075" name="Picture 3"/>
          <p:cNvPicPr>
            <a:picLocks noChangeAspect="1" noChangeArrowheads="1"/>
          </p:cNvPicPr>
          <p:nvPr/>
        </p:nvPicPr>
        <p:blipFill>
          <a:blip r:embed="rId3"/>
          <a:srcRect/>
          <a:stretch>
            <a:fillRect/>
          </a:stretch>
        </p:blipFill>
        <p:spPr bwMode="auto">
          <a:xfrm>
            <a:off x="5715000" y="4792030"/>
            <a:ext cx="3352800" cy="115157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a:srcRect/>
          <a:stretch>
            <a:fillRect/>
          </a:stretch>
        </p:blipFill>
        <p:spPr bwMode="auto">
          <a:xfrm>
            <a:off x="304800" y="3886200"/>
            <a:ext cx="5192354" cy="81915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a:srcRect/>
          <a:stretch>
            <a:fillRect/>
          </a:stretch>
        </p:blipFill>
        <p:spPr bwMode="auto">
          <a:xfrm>
            <a:off x="1295400" y="4800600"/>
            <a:ext cx="1981200" cy="9906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21" name="TextBox 20"/>
          <p:cNvSpPr txBox="1"/>
          <p:nvPr/>
        </p:nvSpPr>
        <p:spPr>
          <a:xfrm>
            <a:off x="457200" y="1676400"/>
            <a:ext cx="8686800" cy="861774"/>
          </a:xfrm>
          <a:prstGeom prst="rect">
            <a:avLst/>
          </a:prstGeom>
          <a:noFill/>
        </p:spPr>
        <p:txBody>
          <a:bodyPr wrap="square" rtlCol="0">
            <a:spAutoFit/>
          </a:bodyPr>
          <a:lstStyle/>
          <a:p>
            <a:r>
              <a:rPr lang="en-US" sz="2500" dirty="0" smtClean="0">
                <a:latin typeface="Times New Roman" pitchFamily="18" charset="0"/>
                <a:cs typeface="Times New Roman" pitchFamily="18" charset="0"/>
              </a:rPr>
              <a:t>Series of parallel one dimension heat transfer through composite wall:</a:t>
            </a:r>
            <a:endParaRPr lang="en-US" sz="2500" dirty="0">
              <a:latin typeface="Times New Roman" pitchFamily="18" charset="0"/>
              <a:cs typeface="Times New Roman" pitchFamily="18" charset="0"/>
            </a:endParaRPr>
          </a:p>
        </p:txBody>
      </p:sp>
      <p:grpSp>
        <p:nvGrpSpPr>
          <p:cNvPr id="23" name="Group 22"/>
          <p:cNvGrpSpPr/>
          <p:nvPr/>
        </p:nvGrpSpPr>
        <p:grpSpPr>
          <a:xfrm>
            <a:off x="1752600" y="2514600"/>
            <a:ext cx="6188186" cy="4267200"/>
            <a:chOff x="304800" y="2514600"/>
            <a:chExt cx="6188186" cy="4267200"/>
          </a:xfrm>
        </p:grpSpPr>
        <p:grpSp>
          <p:nvGrpSpPr>
            <p:cNvPr id="20" name="Group 19"/>
            <p:cNvGrpSpPr/>
            <p:nvPr/>
          </p:nvGrpSpPr>
          <p:grpSpPr>
            <a:xfrm>
              <a:off x="609600" y="2514600"/>
              <a:ext cx="5257800" cy="2590800"/>
              <a:chOff x="1981200" y="1905000"/>
              <a:chExt cx="4495800" cy="3048000"/>
            </a:xfrm>
          </p:grpSpPr>
          <p:grpSp>
            <p:nvGrpSpPr>
              <p:cNvPr id="11" name="Group 10"/>
              <p:cNvGrpSpPr/>
              <p:nvPr/>
            </p:nvGrpSpPr>
            <p:grpSpPr>
              <a:xfrm>
                <a:off x="1981200" y="1905000"/>
                <a:ext cx="4495800" cy="3048000"/>
                <a:chOff x="3505200" y="2286000"/>
                <a:chExt cx="3352800" cy="2514600"/>
              </a:xfrm>
            </p:grpSpPr>
            <p:sp>
              <p:nvSpPr>
                <p:cNvPr id="4" name="Rectangle 3"/>
                <p:cNvSpPr/>
                <p:nvPr/>
              </p:nvSpPr>
              <p:spPr>
                <a:xfrm>
                  <a:off x="3505200" y="2286000"/>
                  <a:ext cx="838200" cy="25146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343400" y="2286000"/>
                  <a:ext cx="838200" cy="83820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343400" y="3124200"/>
                  <a:ext cx="838200" cy="83820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343400" y="3962400"/>
                  <a:ext cx="838200" cy="8382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019800" y="2286000"/>
                  <a:ext cx="838200" cy="12192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019800" y="3505200"/>
                  <a:ext cx="838200" cy="1295400"/>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181600" y="2286000"/>
                  <a:ext cx="838200" cy="2514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extBox 11"/>
              <p:cNvSpPr txBox="1"/>
              <p:nvPr/>
            </p:nvSpPr>
            <p:spPr>
              <a:xfrm>
                <a:off x="2286000" y="3048000"/>
                <a:ext cx="457200" cy="369332"/>
              </a:xfrm>
              <a:prstGeom prst="rect">
                <a:avLst/>
              </a:prstGeom>
              <a:noFill/>
            </p:spPr>
            <p:txBody>
              <a:bodyPr wrap="square" rtlCol="0">
                <a:spAutoFit/>
              </a:bodyPr>
              <a:lstStyle/>
              <a:p>
                <a:r>
                  <a:rPr lang="en-US" dirty="0" smtClean="0"/>
                  <a:t>A</a:t>
                </a:r>
                <a:endParaRPr lang="en-US" dirty="0"/>
              </a:p>
            </p:txBody>
          </p:sp>
          <p:sp>
            <p:nvSpPr>
              <p:cNvPr id="14" name="TextBox 13"/>
              <p:cNvSpPr txBox="1"/>
              <p:nvPr/>
            </p:nvSpPr>
            <p:spPr>
              <a:xfrm>
                <a:off x="3429000" y="4202668"/>
                <a:ext cx="457200" cy="369332"/>
              </a:xfrm>
              <a:prstGeom prst="rect">
                <a:avLst/>
              </a:prstGeom>
              <a:noFill/>
            </p:spPr>
            <p:txBody>
              <a:bodyPr wrap="square" rtlCol="0">
                <a:spAutoFit/>
              </a:bodyPr>
              <a:lstStyle/>
              <a:p>
                <a:r>
                  <a:rPr lang="en-US" dirty="0" smtClean="0"/>
                  <a:t>B</a:t>
                </a:r>
                <a:endParaRPr lang="en-US" dirty="0"/>
              </a:p>
            </p:txBody>
          </p:sp>
          <p:sp>
            <p:nvSpPr>
              <p:cNvPr id="15" name="TextBox 14"/>
              <p:cNvSpPr txBox="1"/>
              <p:nvPr/>
            </p:nvSpPr>
            <p:spPr>
              <a:xfrm>
                <a:off x="3429000" y="3200400"/>
                <a:ext cx="457200" cy="369332"/>
              </a:xfrm>
              <a:prstGeom prst="rect">
                <a:avLst/>
              </a:prstGeom>
              <a:noFill/>
            </p:spPr>
            <p:txBody>
              <a:bodyPr wrap="square" rtlCol="0">
                <a:spAutoFit/>
              </a:bodyPr>
              <a:lstStyle/>
              <a:p>
                <a:r>
                  <a:rPr lang="en-US" dirty="0"/>
                  <a:t>C</a:t>
                </a:r>
                <a:endParaRPr lang="en-US" dirty="0"/>
              </a:p>
            </p:txBody>
          </p:sp>
          <p:sp>
            <p:nvSpPr>
              <p:cNvPr id="16" name="TextBox 15"/>
              <p:cNvSpPr txBox="1"/>
              <p:nvPr/>
            </p:nvSpPr>
            <p:spPr>
              <a:xfrm>
                <a:off x="3429000" y="2286000"/>
                <a:ext cx="457200" cy="369332"/>
              </a:xfrm>
              <a:prstGeom prst="rect">
                <a:avLst/>
              </a:prstGeom>
              <a:noFill/>
            </p:spPr>
            <p:txBody>
              <a:bodyPr wrap="square" rtlCol="0">
                <a:spAutoFit/>
              </a:bodyPr>
              <a:lstStyle/>
              <a:p>
                <a:r>
                  <a:rPr lang="en-US" dirty="0"/>
                  <a:t>D</a:t>
                </a:r>
                <a:endParaRPr lang="en-US" dirty="0"/>
              </a:p>
            </p:txBody>
          </p:sp>
          <p:sp>
            <p:nvSpPr>
              <p:cNvPr id="17" name="TextBox 16"/>
              <p:cNvSpPr txBox="1"/>
              <p:nvPr/>
            </p:nvSpPr>
            <p:spPr>
              <a:xfrm>
                <a:off x="4572000" y="3048000"/>
                <a:ext cx="457200" cy="369332"/>
              </a:xfrm>
              <a:prstGeom prst="rect">
                <a:avLst/>
              </a:prstGeom>
              <a:noFill/>
            </p:spPr>
            <p:txBody>
              <a:bodyPr wrap="square" rtlCol="0">
                <a:spAutoFit/>
              </a:bodyPr>
              <a:lstStyle/>
              <a:p>
                <a:r>
                  <a:rPr lang="en-US" dirty="0"/>
                  <a:t>E</a:t>
                </a:r>
              </a:p>
            </p:txBody>
          </p:sp>
          <p:sp>
            <p:nvSpPr>
              <p:cNvPr id="18" name="TextBox 17"/>
              <p:cNvSpPr txBox="1"/>
              <p:nvPr/>
            </p:nvSpPr>
            <p:spPr>
              <a:xfrm>
                <a:off x="5638800" y="2438400"/>
                <a:ext cx="457200" cy="369332"/>
              </a:xfrm>
              <a:prstGeom prst="rect">
                <a:avLst/>
              </a:prstGeom>
              <a:noFill/>
            </p:spPr>
            <p:txBody>
              <a:bodyPr wrap="square" rtlCol="0">
                <a:spAutoFit/>
              </a:bodyPr>
              <a:lstStyle/>
              <a:p>
                <a:r>
                  <a:rPr lang="en-US" dirty="0"/>
                  <a:t>F</a:t>
                </a:r>
                <a:endParaRPr lang="en-US" dirty="0"/>
              </a:p>
            </p:txBody>
          </p:sp>
          <p:sp>
            <p:nvSpPr>
              <p:cNvPr id="19" name="TextBox 18"/>
              <p:cNvSpPr txBox="1"/>
              <p:nvPr/>
            </p:nvSpPr>
            <p:spPr>
              <a:xfrm>
                <a:off x="5638800" y="3810000"/>
                <a:ext cx="457200" cy="369332"/>
              </a:xfrm>
              <a:prstGeom prst="rect">
                <a:avLst/>
              </a:prstGeom>
              <a:noFill/>
            </p:spPr>
            <p:txBody>
              <a:bodyPr wrap="square" rtlCol="0">
                <a:spAutoFit/>
              </a:bodyPr>
              <a:lstStyle/>
              <a:p>
                <a:r>
                  <a:rPr lang="en-US" dirty="0"/>
                  <a:t>E</a:t>
                </a:r>
                <a:endParaRPr lang="en-US" dirty="0"/>
              </a:p>
            </p:txBody>
          </p:sp>
        </p:grpSp>
        <p:pic>
          <p:nvPicPr>
            <p:cNvPr id="4098" name="Picture 2"/>
            <p:cNvPicPr>
              <a:picLocks noChangeAspect="1" noChangeArrowheads="1"/>
            </p:cNvPicPr>
            <p:nvPr/>
          </p:nvPicPr>
          <p:blipFill>
            <a:blip r:embed="rId2"/>
            <a:srcRect/>
            <a:stretch>
              <a:fillRect/>
            </a:stretch>
          </p:blipFill>
          <p:spPr bwMode="auto">
            <a:xfrm>
              <a:off x="304800" y="5181600"/>
              <a:ext cx="6188186" cy="1600200"/>
            </a:xfrm>
            <a:prstGeom prst="rect">
              <a:avLst/>
            </a:prstGeom>
            <a:noFill/>
            <a:ln w="9525">
              <a:noFill/>
              <a:miter lim="800000"/>
              <a:headEnd/>
              <a:tailEnd/>
            </a:ln>
            <a:effectLst/>
          </p:spPr>
        </p:pic>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5" name="TextBox 4"/>
          <p:cNvSpPr txBox="1"/>
          <p:nvPr/>
        </p:nvSpPr>
        <p:spPr>
          <a:xfrm>
            <a:off x="304800" y="1524000"/>
            <a:ext cx="4114800" cy="2400657"/>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Radial System:</a:t>
            </a:r>
          </a:p>
          <a:p>
            <a:pPr algn="just"/>
            <a:r>
              <a:rPr lang="en-US" sz="2500" dirty="0" smtClean="0">
                <a:latin typeface="Times New Roman" pitchFamily="18" charset="0"/>
                <a:cs typeface="Times New Roman" pitchFamily="18" charset="0"/>
              </a:rPr>
              <a:t>For a cylinder with length sufficiently large enough compared to diameter, so heat flows in radial direction only.</a:t>
            </a:r>
          </a:p>
          <a:p>
            <a:pPr algn="just"/>
            <a:r>
              <a:rPr lang="en-US" sz="2500" dirty="0" smtClean="0">
                <a:latin typeface="Times New Roman" pitchFamily="18" charset="0"/>
                <a:cs typeface="Times New Roman" pitchFamily="18" charset="0"/>
              </a:rPr>
              <a:t>Fourier’s law of conduction:</a:t>
            </a:r>
            <a:endParaRPr lang="en-US" dirty="0"/>
          </a:p>
        </p:txBody>
      </p:sp>
      <p:grpSp>
        <p:nvGrpSpPr>
          <p:cNvPr id="56" name="Group 55"/>
          <p:cNvGrpSpPr/>
          <p:nvPr/>
        </p:nvGrpSpPr>
        <p:grpSpPr>
          <a:xfrm>
            <a:off x="4343400" y="1905000"/>
            <a:ext cx="4800600" cy="2971800"/>
            <a:chOff x="4343400" y="1905000"/>
            <a:chExt cx="4800600" cy="2971800"/>
          </a:xfrm>
        </p:grpSpPr>
        <p:grpSp>
          <p:nvGrpSpPr>
            <p:cNvPr id="23" name="Group 22"/>
            <p:cNvGrpSpPr/>
            <p:nvPr/>
          </p:nvGrpSpPr>
          <p:grpSpPr>
            <a:xfrm>
              <a:off x="4343400" y="1905000"/>
              <a:ext cx="4648200" cy="2819400"/>
              <a:chOff x="4724400" y="2057400"/>
              <a:chExt cx="3962400" cy="2057400"/>
            </a:xfrm>
          </p:grpSpPr>
          <p:sp>
            <p:nvSpPr>
              <p:cNvPr id="6" name="Oval 5"/>
              <p:cNvSpPr/>
              <p:nvPr/>
            </p:nvSpPr>
            <p:spPr>
              <a:xfrm>
                <a:off x="4724400" y="2667000"/>
                <a:ext cx="14478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105400" y="3048000"/>
                <a:ext cx="685800" cy="68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5334000" y="2057400"/>
                <a:ext cx="2971800" cy="609600"/>
              </a:xfrm>
              <a:prstGeom prst="line">
                <a:avLst/>
              </a:prstGeom>
              <a:ln/>
            </p:spPr>
            <p:style>
              <a:lnRef idx="2">
                <a:schemeClr val="dk1"/>
              </a:lnRef>
              <a:fillRef idx="0">
                <a:schemeClr val="dk1"/>
              </a:fillRef>
              <a:effectRef idx="1">
                <a:schemeClr val="dk1"/>
              </a:effectRef>
              <a:fontRef idx="minor">
                <a:schemeClr val="tx1"/>
              </a:fontRef>
            </p:style>
          </p:cxnSp>
          <p:cxnSp>
            <p:nvCxnSpPr>
              <p:cNvPr id="12" name="Straight Connector 11"/>
              <p:cNvCxnSpPr>
                <a:endCxn id="13" idx="2"/>
              </p:cNvCxnSpPr>
              <p:nvPr/>
            </p:nvCxnSpPr>
            <p:spPr>
              <a:xfrm flipV="1">
                <a:off x="5410200" y="3503664"/>
                <a:ext cx="2884783" cy="611136"/>
              </a:xfrm>
              <a:prstGeom prst="line">
                <a:avLst/>
              </a:prstGeom>
              <a:ln/>
            </p:spPr>
            <p:style>
              <a:lnRef idx="2">
                <a:schemeClr val="dk1"/>
              </a:lnRef>
              <a:fillRef idx="0">
                <a:schemeClr val="dk1"/>
              </a:fillRef>
              <a:effectRef idx="1">
                <a:schemeClr val="dk1"/>
              </a:effectRef>
              <a:fontRef idx="minor">
                <a:schemeClr val="tx1"/>
              </a:fontRef>
            </p:style>
          </p:cxnSp>
          <p:sp>
            <p:nvSpPr>
              <p:cNvPr id="13" name="Arc 12"/>
              <p:cNvSpPr/>
              <p:nvPr/>
            </p:nvSpPr>
            <p:spPr>
              <a:xfrm>
                <a:off x="7848600" y="2057400"/>
                <a:ext cx="838200" cy="1447800"/>
              </a:xfrm>
              <a:prstGeom prst="arc">
                <a:avLst>
                  <a:gd name="adj1" fmla="val 16136078"/>
                  <a:gd name="adj2" fmla="val 5270222"/>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grpSp>
        <p:sp>
          <p:nvSpPr>
            <p:cNvPr id="25" name="Arc 24"/>
            <p:cNvSpPr/>
            <p:nvPr/>
          </p:nvSpPr>
          <p:spPr>
            <a:xfrm>
              <a:off x="5105400" y="3124200"/>
              <a:ext cx="609600" cy="1143000"/>
            </a:xfrm>
            <a:prstGeom prst="arc">
              <a:avLst>
                <a:gd name="adj1" fmla="val 16200000"/>
                <a:gd name="adj2" fmla="val 529741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a:off x="5181600" y="3048000"/>
              <a:ext cx="685800" cy="1295400"/>
            </a:xfrm>
            <a:prstGeom prst="arc">
              <a:avLst>
                <a:gd name="adj1" fmla="val 16200000"/>
                <a:gd name="adj2" fmla="val 529741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8" name="Straight Arrow Connector 27"/>
            <p:cNvCxnSpPr/>
            <p:nvPr/>
          </p:nvCxnSpPr>
          <p:spPr>
            <a:xfrm>
              <a:off x="5181600" y="3733800"/>
              <a:ext cx="533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0800000">
              <a:off x="5867400" y="3733800"/>
              <a:ext cx="609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7" idx="4"/>
            </p:cNvCxnSpPr>
            <p:nvPr/>
          </p:nvCxnSpPr>
          <p:spPr>
            <a:xfrm rot="16200000" flipH="1">
              <a:off x="4952851" y="3962549"/>
              <a:ext cx="468489" cy="109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endCxn id="6" idx="3"/>
            </p:cNvCxnSpPr>
            <p:nvPr/>
          </p:nvCxnSpPr>
          <p:spPr>
            <a:xfrm rot="5400000">
              <a:off x="4536838" y="3789084"/>
              <a:ext cx="700047" cy="5894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4457700" y="3009900"/>
              <a:ext cx="1447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5181600" y="3810000"/>
              <a:ext cx="381000" cy="381000"/>
            </a:xfrm>
            <a:prstGeom prst="rect">
              <a:avLst/>
            </a:prstGeom>
            <a:noFill/>
          </p:spPr>
          <p:txBody>
            <a:bodyPr wrap="square" rtlCol="0">
              <a:spAutoFit/>
            </a:bodyPr>
            <a:lstStyle/>
            <a:p>
              <a:r>
                <a:rPr lang="en-US" dirty="0" err="1" smtClean="0"/>
                <a:t>r</a:t>
              </a:r>
              <a:r>
                <a:rPr lang="en-US" baseline="-25000" dirty="0" err="1" smtClean="0"/>
                <a:t>i</a:t>
              </a:r>
              <a:endParaRPr lang="en-US" baseline="-25000" dirty="0"/>
            </a:p>
          </p:txBody>
        </p:sp>
        <p:sp>
          <p:nvSpPr>
            <p:cNvPr id="39" name="TextBox 38"/>
            <p:cNvSpPr txBox="1"/>
            <p:nvPr/>
          </p:nvSpPr>
          <p:spPr>
            <a:xfrm>
              <a:off x="4419600" y="4038600"/>
              <a:ext cx="381000" cy="381000"/>
            </a:xfrm>
            <a:prstGeom prst="rect">
              <a:avLst/>
            </a:prstGeom>
            <a:noFill/>
          </p:spPr>
          <p:txBody>
            <a:bodyPr wrap="square" rtlCol="0">
              <a:spAutoFit/>
            </a:bodyPr>
            <a:lstStyle/>
            <a:p>
              <a:r>
                <a:rPr lang="en-US" dirty="0" err="1" smtClean="0"/>
                <a:t>r</a:t>
              </a:r>
              <a:r>
                <a:rPr lang="en-US" baseline="-25000" dirty="0" err="1"/>
                <a:t>o</a:t>
              </a:r>
              <a:endParaRPr lang="en-US" baseline="-25000" dirty="0"/>
            </a:p>
          </p:txBody>
        </p:sp>
        <p:sp>
          <p:nvSpPr>
            <p:cNvPr id="40" name="TextBox 39"/>
            <p:cNvSpPr txBox="1"/>
            <p:nvPr/>
          </p:nvSpPr>
          <p:spPr>
            <a:xfrm>
              <a:off x="5334000" y="3429000"/>
              <a:ext cx="381000" cy="381000"/>
            </a:xfrm>
            <a:prstGeom prst="rect">
              <a:avLst/>
            </a:prstGeom>
            <a:noFill/>
          </p:spPr>
          <p:txBody>
            <a:bodyPr wrap="square" rtlCol="0">
              <a:spAutoFit/>
            </a:bodyPr>
            <a:lstStyle/>
            <a:p>
              <a:r>
                <a:rPr lang="en-US" dirty="0" smtClean="0"/>
                <a:t>r</a:t>
              </a:r>
              <a:endParaRPr lang="en-US" baseline="-25000" dirty="0"/>
            </a:p>
          </p:txBody>
        </p:sp>
        <p:sp>
          <p:nvSpPr>
            <p:cNvPr id="43" name="TextBox 42"/>
            <p:cNvSpPr txBox="1"/>
            <p:nvPr/>
          </p:nvSpPr>
          <p:spPr>
            <a:xfrm>
              <a:off x="4953000" y="2362200"/>
              <a:ext cx="381000" cy="369332"/>
            </a:xfrm>
            <a:prstGeom prst="rect">
              <a:avLst/>
            </a:prstGeom>
            <a:noFill/>
          </p:spPr>
          <p:txBody>
            <a:bodyPr wrap="square" rtlCol="0">
              <a:spAutoFit/>
            </a:bodyPr>
            <a:lstStyle/>
            <a:p>
              <a:r>
                <a:rPr lang="en-US" dirty="0" smtClean="0"/>
                <a:t>q</a:t>
              </a:r>
              <a:endParaRPr lang="en-US" baseline="-25000" dirty="0"/>
            </a:p>
          </p:txBody>
        </p:sp>
        <p:cxnSp>
          <p:nvCxnSpPr>
            <p:cNvPr id="45" name="Straight Connector 44"/>
            <p:cNvCxnSpPr/>
            <p:nvPr/>
          </p:nvCxnSpPr>
          <p:spPr>
            <a:xfrm>
              <a:off x="5562600" y="4648200"/>
              <a:ext cx="7620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610600" y="3886200"/>
              <a:ext cx="533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5943600" y="3962400"/>
              <a:ext cx="2895600" cy="7620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7467600" y="4278868"/>
              <a:ext cx="914400" cy="369332"/>
            </a:xfrm>
            <a:prstGeom prst="rect">
              <a:avLst/>
            </a:prstGeom>
            <a:noFill/>
          </p:spPr>
          <p:txBody>
            <a:bodyPr wrap="square" rtlCol="0">
              <a:spAutoFit/>
            </a:bodyPr>
            <a:lstStyle/>
            <a:p>
              <a:r>
                <a:rPr lang="en-US" dirty="0" smtClean="0"/>
                <a:t>L</a:t>
              </a:r>
              <a:endParaRPr lang="en-US" dirty="0"/>
            </a:p>
          </p:txBody>
        </p:sp>
      </p:grpSp>
      <p:pic>
        <p:nvPicPr>
          <p:cNvPr id="5122" name="Picture 2"/>
          <p:cNvPicPr>
            <a:picLocks noChangeAspect="1" noChangeArrowheads="1"/>
          </p:cNvPicPr>
          <p:nvPr/>
        </p:nvPicPr>
        <p:blipFill>
          <a:blip r:embed="rId2"/>
          <a:srcRect/>
          <a:stretch>
            <a:fillRect/>
          </a:stretch>
        </p:blipFill>
        <p:spPr bwMode="auto">
          <a:xfrm>
            <a:off x="381000" y="3957637"/>
            <a:ext cx="2353551" cy="690563"/>
          </a:xfrm>
          <a:prstGeom prst="rect">
            <a:avLst/>
          </a:prstGeom>
          <a:noFill/>
          <a:ln w="9525">
            <a:noFill/>
            <a:miter lim="800000"/>
            <a:headEnd/>
            <a:tailEnd/>
          </a:ln>
          <a:effectLst/>
        </p:spPr>
      </p:pic>
      <p:pic>
        <p:nvPicPr>
          <p:cNvPr id="5123" name="Picture 3"/>
          <p:cNvPicPr>
            <a:picLocks noChangeAspect="1" noChangeArrowheads="1"/>
          </p:cNvPicPr>
          <p:nvPr/>
        </p:nvPicPr>
        <p:blipFill>
          <a:blip r:embed="rId3"/>
          <a:srcRect/>
          <a:stretch>
            <a:fillRect/>
          </a:stretch>
        </p:blipFill>
        <p:spPr bwMode="auto">
          <a:xfrm>
            <a:off x="438150" y="4648200"/>
            <a:ext cx="2457450" cy="800100"/>
          </a:xfrm>
          <a:prstGeom prst="rect">
            <a:avLst/>
          </a:prstGeom>
          <a:noFill/>
          <a:ln w="9525">
            <a:noFill/>
            <a:miter lim="800000"/>
            <a:headEnd/>
            <a:tailEnd/>
          </a:ln>
          <a:effectLst/>
        </p:spPr>
      </p:pic>
      <p:sp>
        <p:nvSpPr>
          <p:cNvPr id="55" name="TextBox 54"/>
          <p:cNvSpPr txBox="1"/>
          <p:nvPr/>
        </p:nvSpPr>
        <p:spPr>
          <a:xfrm>
            <a:off x="381000" y="5334000"/>
            <a:ext cx="8001000" cy="1374735"/>
          </a:xfrm>
          <a:prstGeom prst="rect">
            <a:avLst/>
          </a:prstGeom>
          <a:noFill/>
        </p:spPr>
        <p:txBody>
          <a:bodyPr wrap="square" rtlCol="0">
            <a:spAutoFit/>
          </a:bodyPr>
          <a:lstStyle/>
          <a:p>
            <a:r>
              <a:rPr lang="en-US" sz="2500" dirty="0" smtClean="0">
                <a:latin typeface="Times New Roman" pitchFamily="18" charset="0"/>
                <a:cs typeface="Times New Roman" pitchFamily="18" charset="0"/>
              </a:rPr>
              <a:t>Boundary Conditions: 	at r = </a:t>
            </a:r>
            <a:r>
              <a:rPr lang="en-US" sz="2500" dirty="0" err="1" smtClean="0">
                <a:latin typeface="Times New Roman" pitchFamily="18" charset="0"/>
                <a:cs typeface="Times New Roman" pitchFamily="18" charset="0"/>
              </a:rPr>
              <a:t>r</a:t>
            </a:r>
            <a:r>
              <a:rPr lang="en-US" sz="2500" baseline="-25000" dirty="0" err="1" smtClean="0">
                <a:latin typeface="Times New Roman" pitchFamily="18" charset="0"/>
                <a:cs typeface="Times New Roman" pitchFamily="18" charset="0"/>
              </a:rPr>
              <a:t>i</a:t>
            </a:r>
            <a:r>
              <a:rPr lang="en-US" sz="2500" dirty="0" smtClean="0">
                <a:latin typeface="Times New Roman" pitchFamily="18" charset="0"/>
                <a:cs typeface="Times New Roman" pitchFamily="18" charset="0"/>
              </a:rPr>
              <a:t>		T = T</a:t>
            </a:r>
            <a:r>
              <a:rPr lang="en-US" sz="2500" baseline="-25000" dirty="0" smtClean="0">
                <a:latin typeface="Times New Roman" pitchFamily="18" charset="0"/>
                <a:cs typeface="Times New Roman" pitchFamily="18" charset="0"/>
              </a:rPr>
              <a:t>i</a:t>
            </a:r>
          </a:p>
          <a:p>
            <a:r>
              <a:rPr lang="en-US" sz="2500" dirty="0" smtClean="0">
                <a:latin typeface="Times New Roman" pitchFamily="18" charset="0"/>
                <a:cs typeface="Times New Roman" pitchFamily="18" charset="0"/>
              </a:rPr>
              <a:t>				at r = </a:t>
            </a:r>
            <a:r>
              <a:rPr lang="en-US" sz="2500" dirty="0" err="1" smtClean="0">
                <a:latin typeface="Times New Roman" pitchFamily="18" charset="0"/>
                <a:cs typeface="Times New Roman" pitchFamily="18" charset="0"/>
              </a:rPr>
              <a:t>r</a:t>
            </a:r>
            <a:r>
              <a:rPr lang="en-US" sz="2500" baseline="-25000" dirty="0" err="1" smtClean="0">
                <a:latin typeface="Times New Roman" pitchFamily="18" charset="0"/>
                <a:cs typeface="Times New Roman" pitchFamily="18" charset="0"/>
              </a:rPr>
              <a:t>o</a:t>
            </a:r>
            <a:r>
              <a:rPr lang="en-US" sz="2500" dirty="0" smtClean="0">
                <a:latin typeface="Times New Roman" pitchFamily="18" charset="0"/>
                <a:cs typeface="Times New Roman" pitchFamily="18" charset="0"/>
              </a:rPr>
              <a:t>		T = T</a:t>
            </a:r>
            <a:r>
              <a:rPr lang="en-US" sz="2500" baseline="-25000" dirty="0" smtClean="0">
                <a:latin typeface="Times New Roman" pitchFamily="18" charset="0"/>
                <a:cs typeface="Times New Roman" pitchFamily="18" charset="0"/>
              </a:rPr>
              <a:t>o</a:t>
            </a:r>
          </a:p>
          <a:p>
            <a:r>
              <a:rPr lang="en-US" sz="2500" baseline="-25000" dirty="0" smtClean="0">
                <a:latin typeface="Times New Roman" pitchFamily="18" charset="0"/>
                <a:cs typeface="Times New Roman" pitchFamily="18" charset="0"/>
              </a:rPr>
              <a:t> </a:t>
            </a:r>
            <a:endParaRPr lang="en-US" sz="2500" baseline="-25000" dirty="0">
              <a:latin typeface="Times New Roman" pitchFamily="18" charset="0"/>
              <a:cs typeface="Times New Roman" pitchFamily="18" charset="0"/>
            </a:endParaRPr>
          </a:p>
          <a:p>
            <a:endParaRPr lang="en-US" sz="2500" baseline="-25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sp>
        <p:nvSpPr>
          <p:cNvPr id="4" name="TextBox 3"/>
          <p:cNvSpPr txBox="1"/>
          <p:nvPr/>
        </p:nvSpPr>
        <p:spPr>
          <a:xfrm>
            <a:off x="609600" y="1580346"/>
            <a:ext cx="7848600" cy="1246495"/>
          </a:xfrm>
          <a:prstGeom prst="rect">
            <a:avLst/>
          </a:prstGeom>
          <a:noFill/>
        </p:spPr>
        <p:txBody>
          <a:bodyPr wrap="square" rtlCol="0">
            <a:spAutoFit/>
          </a:bodyPr>
          <a:lstStyle/>
          <a:p>
            <a:r>
              <a:rPr lang="en-US" sz="2500" dirty="0" smtClean="0">
                <a:latin typeface="Times New Roman" pitchFamily="18" charset="0"/>
                <a:cs typeface="Times New Roman" pitchFamily="18" charset="0"/>
              </a:rPr>
              <a:t>Solution of the above equation:</a:t>
            </a:r>
          </a:p>
          <a:p>
            <a:endParaRPr lang="en-US" sz="2500" dirty="0">
              <a:latin typeface="Times New Roman" pitchFamily="18" charset="0"/>
              <a:cs typeface="Times New Roman" pitchFamily="18" charset="0"/>
            </a:endParaRPr>
          </a:p>
          <a:p>
            <a:r>
              <a:rPr lang="en-US" sz="2500" dirty="0" smtClean="0">
                <a:latin typeface="Times New Roman" pitchFamily="18" charset="0"/>
                <a:cs typeface="Times New Roman" pitchFamily="18" charset="0"/>
              </a:rPr>
              <a:t>Thermal Resistance: </a:t>
            </a:r>
            <a:endParaRPr lang="en-US" sz="2500"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srcRect/>
          <a:stretch>
            <a:fillRect/>
          </a:stretch>
        </p:blipFill>
        <p:spPr bwMode="auto">
          <a:xfrm>
            <a:off x="4724399" y="1368781"/>
            <a:ext cx="2702289" cy="841019"/>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3455933" y="2162175"/>
            <a:ext cx="1954267" cy="809625"/>
          </a:xfrm>
          <a:prstGeom prst="rect">
            <a:avLst/>
          </a:prstGeom>
          <a:noFill/>
          <a:ln w="9525">
            <a:noFill/>
            <a:miter lim="800000"/>
            <a:headEnd/>
            <a:tailEnd/>
          </a:ln>
          <a:effectLst/>
        </p:spPr>
      </p:pic>
      <p:grpSp>
        <p:nvGrpSpPr>
          <p:cNvPr id="7" name="Group 6"/>
          <p:cNvGrpSpPr/>
          <p:nvPr/>
        </p:nvGrpSpPr>
        <p:grpSpPr>
          <a:xfrm>
            <a:off x="304800" y="3048000"/>
            <a:ext cx="4267198" cy="2590800"/>
            <a:chOff x="4343402" y="1905000"/>
            <a:chExt cx="4800598" cy="2971800"/>
          </a:xfrm>
        </p:grpSpPr>
        <p:grpSp>
          <p:nvGrpSpPr>
            <p:cNvPr id="8" name="Group 22"/>
            <p:cNvGrpSpPr/>
            <p:nvPr/>
          </p:nvGrpSpPr>
          <p:grpSpPr>
            <a:xfrm>
              <a:off x="4343402" y="1905000"/>
              <a:ext cx="4648200" cy="2819400"/>
              <a:chOff x="4724400" y="2057400"/>
              <a:chExt cx="3962400" cy="2057400"/>
            </a:xfrm>
          </p:grpSpPr>
          <p:sp>
            <p:nvSpPr>
              <p:cNvPr id="24" name="Oval 23"/>
              <p:cNvSpPr/>
              <p:nvPr/>
            </p:nvSpPr>
            <p:spPr>
              <a:xfrm>
                <a:off x="4724400" y="2667000"/>
                <a:ext cx="1447800" cy="1447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105400" y="3048000"/>
                <a:ext cx="685800" cy="685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p:nvPr/>
            </p:nvCxnSpPr>
            <p:spPr>
              <a:xfrm flipV="1">
                <a:off x="5334000" y="2057400"/>
                <a:ext cx="2971800" cy="609600"/>
              </a:xfrm>
              <a:prstGeom prst="line">
                <a:avLst/>
              </a:prstGeom>
              <a:ln/>
            </p:spPr>
            <p:style>
              <a:lnRef idx="2">
                <a:schemeClr val="dk1"/>
              </a:lnRef>
              <a:fillRef idx="0">
                <a:schemeClr val="dk1"/>
              </a:fillRef>
              <a:effectRef idx="1">
                <a:schemeClr val="dk1"/>
              </a:effectRef>
              <a:fontRef idx="minor">
                <a:schemeClr val="tx1"/>
              </a:fontRef>
            </p:style>
          </p:cxnSp>
          <p:cxnSp>
            <p:nvCxnSpPr>
              <p:cNvPr id="27" name="Straight Connector 26"/>
              <p:cNvCxnSpPr>
                <a:endCxn id="28" idx="2"/>
              </p:cNvCxnSpPr>
              <p:nvPr/>
            </p:nvCxnSpPr>
            <p:spPr>
              <a:xfrm flipV="1">
                <a:off x="5410200" y="3503664"/>
                <a:ext cx="2884783" cy="611136"/>
              </a:xfrm>
              <a:prstGeom prst="line">
                <a:avLst/>
              </a:prstGeom>
              <a:ln/>
            </p:spPr>
            <p:style>
              <a:lnRef idx="2">
                <a:schemeClr val="dk1"/>
              </a:lnRef>
              <a:fillRef idx="0">
                <a:schemeClr val="dk1"/>
              </a:fillRef>
              <a:effectRef idx="1">
                <a:schemeClr val="dk1"/>
              </a:effectRef>
              <a:fontRef idx="minor">
                <a:schemeClr val="tx1"/>
              </a:fontRef>
            </p:style>
          </p:cxnSp>
          <p:sp>
            <p:nvSpPr>
              <p:cNvPr id="28" name="Arc 27"/>
              <p:cNvSpPr/>
              <p:nvPr/>
            </p:nvSpPr>
            <p:spPr>
              <a:xfrm>
                <a:off x="7848600" y="2057400"/>
                <a:ext cx="838200" cy="1447800"/>
              </a:xfrm>
              <a:prstGeom prst="arc">
                <a:avLst>
                  <a:gd name="adj1" fmla="val 16136078"/>
                  <a:gd name="adj2" fmla="val 5270222"/>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grpSp>
        <p:sp>
          <p:nvSpPr>
            <p:cNvPr id="9" name="Arc 8"/>
            <p:cNvSpPr/>
            <p:nvPr/>
          </p:nvSpPr>
          <p:spPr>
            <a:xfrm>
              <a:off x="5105400" y="3124200"/>
              <a:ext cx="609600" cy="1143000"/>
            </a:xfrm>
            <a:prstGeom prst="arc">
              <a:avLst>
                <a:gd name="adj1" fmla="val 16200000"/>
                <a:gd name="adj2" fmla="val 529741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Arc 9"/>
            <p:cNvSpPr/>
            <p:nvPr/>
          </p:nvSpPr>
          <p:spPr>
            <a:xfrm>
              <a:off x="5181600" y="3048000"/>
              <a:ext cx="685800" cy="1295400"/>
            </a:xfrm>
            <a:prstGeom prst="arc">
              <a:avLst>
                <a:gd name="adj1" fmla="val 16200000"/>
                <a:gd name="adj2" fmla="val 529741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Arrow Connector 10"/>
            <p:cNvCxnSpPr/>
            <p:nvPr/>
          </p:nvCxnSpPr>
          <p:spPr>
            <a:xfrm>
              <a:off x="5181600" y="3733800"/>
              <a:ext cx="5334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5867400" y="3733800"/>
              <a:ext cx="609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endCxn id="25" idx="4"/>
            </p:cNvCxnSpPr>
            <p:nvPr/>
          </p:nvCxnSpPr>
          <p:spPr>
            <a:xfrm rot="16200000" flipH="1">
              <a:off x="4952851" y="3962549"/>
              <a:ext cx="468489" cy="109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24" idx="3"/>
            </p:cNvCxnSpPr>
            <p:nvPr/>
          </p:nvCxnSpPr>
          <p:spPr>
            <a:xfrm rot="5400000">
              <a:off x="4536838" y="3789084"/>
              <a:ext cx="700047" cy="5894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4457700" y="3009900"/>
              <a:ext cx="1447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81600" y="3810000"/>
              <a:ext cx="381000" cy="381000"/>
            </a:xfrm>
            <a:prstGeom prst="rect">
              <a:avLst/>
            </a:prstGeom>
            <a:noFill/>
          </p:spPr>
          <p:txBody>
            <a:bodyPr wrap="square" rtlCol="0">
              <a:spAutoFit/>
            </a:bodyPr>
            <a:lstStyle/>
            <a:p>
              <a:r>
                <a:rPr lang="en-US" dirty="0" err="1" smtClean="0"/>
                <a:t>r</a:t>
              </a:r>
              <a:r>
                <a:rPr lang="en-US" baseline="-25000" dirty="0" err="1" smtClean="0"/>
                <a:t>i</a:t>
              </a:r>
              <a:endParaRPr lang="en-US" baseline="-25000" dirty="0"/>
            </a:p>
          </p:txBody>
        </p:sp>
        <p:sp>
          <p:nvSpPr>
            <p:cNvPr id="17" name="TextBox 16"/>
            <p:cNvSpPr txBox="1"/>
            <p:nvPr/>
          </p:nvSpPr>
          <p:spPr>
            <a:xfrm>
              <a:off x="4419599" y="4038601"/>
              <a:ext cx="438150" cy="423646"/>
            </a:xfrm>
            <a:prstGeom prst="rect">
              <a:avLst/>
            </a:prstGeom>
            <a:noFill/>
          </p:spPr>
          <p:txBody>
            <a:bodyPr wrap="square" rtlCol="0">
              <a:spAutoFit/>
            </a:bodyPr>
            <a:lstStyle/>
            <a:p>
              <a:r>
                <a:rPr lang="en-US" dirty="0" err="1" smtClean="0"/>
                <a:t>r</a:t>
              </a:r>
              <a:r>
                <a:rPr lang="en-US" baseline="-25000" dirty="0" err="1"/>
                <a:t>o</a:t>
              </a:r>
              <a:endParaRPr lang="en-US" baseline="-25000" dirty="0"/>
            </a:p>
          </p:txBody>
        </p:sp>
        <p:sp>
          <p:nvSpPr>
            <p:cNvPr id="18" name="TextBox 17"/>
            <p:cNvSpPr txBox="1"/>
            <p:nvPr/>
          </p:nvSpPr>
          <p:spPr>
            <a:xfrm>
              <a:off x="5334000" y="3429000"/>
              <a:ext cx="381000" cy="381000"/>
            </a:xfrm>
            <a:prstGeom prst="rect">
              <a:avLst/>
            </a:prstGeom>
            <a:noFill/>
          </p:spPr>
          <p:txBody>
            <a:bodyPr wrap="square" rtlCol="0">
              <a:spAutoFit/>
            </a:bodyPr>
            <a:lstStyle/>
            <a:p>
              <a:r>
                <a:rPr lang="en-US" dirty="0" smtClean="0"/>
                <a:t>r</a:t>
              </a:r>
              <a:endParaRPr lang="en-US" baseline="-25000" dirty="0"/>
            </a:p>
          </p:txBody>
        </p:sp>
        <p:sp>
          <p:nvSpPr>
            <p:cNvPr id="19" name="TextBox 18"/>
            <p:cNvSpPr txBox="1"/>
            <p:nvPr/>
          </p:nvSpPr>
          <p:spPr>
            <a:xfrm>
              <a:off x="4953000" y="2362200"/>
              <a:ext cx="381000" cy="369332"/>
            </a:xfrm>
            <a:prstGeom prst="rect">
              <a:avLst/>
            </a:prstGeom>
            <a:noFill/>
          </p:spPr>
          <p:txBody>
            <a:bodyPr wrap="square" rtlCol="0">
              <a:spAutoFit/>
            </a:bodyPr>
            <a:lstStyle/>
            <a:p>
              <a:r>
                <a:rPr lang="en-US" dirty="0" smtClean="0"/>
                <a:t>q</a:t>
              </a:r>
              <a:endParaRPr lang="en-US" baseline="-25000" dirty="0"/>
            </a:p>
          </p:txBody>
        </p:sp>
        <p:cxnSp>
          <p:nvCxnSpPr>
            <p:cNvPr id="20" name="Straight Connector 19"/>
            <p:cNvCxnSpPr/>
            <p:nvPr/>
          </p:nvCxnSpPr>
          <p:spPr>
            <a:xfrm>
              <a:off x="5562600" y="4648200"/>
              <a:ext cx="76200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610600" y="3886200"/>
              <a:ext cx="533400" cy="152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5943600" y="3962400"/>
              <a:ext cx="2895600" cy="7620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467600" y="4278868"/>
              <a:ext cx="914400" cy="369332"/>
            </a:xfrm>
            <a:prstGeom prst="rect">
              <a:avLst/>
            </a:prstGeom>
            <a:noFill/>
          </p:spPr>
          <p:txBody>
            <a:bodyPr wrap="square" rtlCol="0">
              <a:spAutoFit/>
            </a:bodyPr>
            <a:lstStyle/>
            <a:p>
              <a:r>
                <a:rPr lang="en-US" dirty="0" smtClean="0"/>
                <a:t>L</a:t>
              </a:r>
              <a:endParaRPr lang="en-US" dirty="0"/>
            </a:p>
          </p:txBody>
        </p:sp>
      </p:grpSp>
      <p:pic>
        <p:nvPicPr>
          <p:cNvPr id="6148" name="Picture 4"/>
          <p:cNvPicPr>
            <a:picLocks noChangeAspect="1" noChangeArrowheads="1"/>
          </p:cNvPicPr>
          <p:nvPr/>
        </p:nvPicPr>
        <p:blipFill>
          <a:blip r:embed="rId4"/>
          <a:srcRect/>
          <a:stretch>
            <a:fillRect/>
          </a:stretch>
        </p:blipFill>
        <p:spPr bwMode="auto">
          <a:xfrm>
            <a:off x="4800600" y="3429000"/>
            <a:ext cx="4267200" cy="14980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grpSp>
        <p:nvGrpSpPr>
          <p:cNvPr id="27" name="Group 26"/>
          <p:cNvGrpSpPr/>
          <p:nvPr/>
        </p:nvGrpSpPr>
        <p:grpSpPr>
          <a:xfrm>
            <a:off x="5776929" y="1457298"/>
            <a:ext cx="3249657" cy="3322683"/>
            <a:chOff x="5076834" y="1712889"/>
            <a:chExt cx="3329031" cy="3395709"/>
          </a:xfrm>
        </p:grpSpPr>
        <p:grpSp>
          <p:nvGrpSpPr>
            <p:cNvPr id="8" name="Group 7"/>
            <p:cNvGrpSpPr/>
            <p:nvPr/>
          </p:nvGrpSpPr>
          <p:grpSpPr>
            <a:xfrm>
              <a:off x="5076834" y="1712889"/>
              <a:ext cx="3329031" cy="3395709"/>
              <a:chOff x="2849541" y="1712889"/>
              <a:chExt cx="3329031" cy="3395709"/>
            </a:xfrm>
          </p:grpSpPr>
          <p:sp>
            <p:nvSpPr>
              <p:cNvPr id="5" name="Oval 4"/>
              <p:cNvSpPr/>
              <p:nvPr/>
            </p:nvSpPr>
            <p:spPr>
              <a:xfrm>
                <a:off x="3111480" y="2041506"/>
                <a:ext cx="2774988" cy="2738475"/>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849541" y="1712889"/>
                <a:ext cx="3329031" cy="339570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549636" y="2443149"/>
                <a:ext cx="1936764" cy="190025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878253" y="2808279"/>
                <a:ext cx="1241442" cy="11715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0" name="Straight Arrow Connector 9"/>
            <p:cNvCxnSpPr/>
            <p:nvPr/>
          </p:nvCxnSpPr>
          <p:spPr>
            <a:xfrm>
              <a:off x="6689754" y="3355974"/>
              <a:ext cx="657234" cy="381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4" idx="5"/>
            </p:cNvCxnSpPr>
            <p:nvPr/>
          </p:nvCxnSpPr>
          <p:spPr>
            <a:xfrm>
              <a:off x="6689754" y="3355974"/>
              <a:ext cx="740306" cy="70914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5" idx="4"/>
            </p:cNvCxnSpPr>
            <p:nvPr/>
          </p:nvCxnSpPr>
          <p:spPr>
            <a:xfrm rot="16200000" flipH="1">
              <a:off x="5996009" y="4049722"/>
              <a:ext cx="1424005" cy="3651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7" idx="3"/>
            </p:cNvCxnSpPr>
            <p:nvPr/>
          </p:nvCxnSpPr>
          <p:spPr>
            <a:xfrm rot="5400000">
              <a:off x="5499390" y="3420944"/>
              <a:ext cx="1255334" cy="11253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908832" y="3027357"/>
              <a:ext cx="511182" cy="369332"/>
            </a:xfrm>
            <a:prstGeom prst="rect">
              <a:avLst/>
            </a:prstGeom>
            <a:noFill/>
          </p:spPr>
          <p:txBody>
            <a:bodyPr wrap="square" rtlCol="0">
              <a:spAutoFit/>
            </a:bodyPr>
            <a:lstStyle/>
            <a:p>
              <a:r>
                <a:rPr lang="en-US" dirty="0" smtClean="0"/>
                <a:t>r</a:t>
              </a:r>
              <a:r>
                <a:rPr lang="en-US" baseline="-25000" dirty="0" smtClean="0"/>
                <a:t>1</a:t>
              </a:r>
              <a:endParaRPr lang="en-US" baseline="-25000" dirty="0"/>
            </a:p>
          </p:txBody>
        </p:sp>
        <p:sp>
          <p:nvSpPr>
            <p:cNvPr id="24" name="TextBox 23"/>
            <p:cNvSpPr txBox="1"/>
            <p:nvPr/>
          </p:nvSpPr>
          <p:spPr>
            <a:xfrm>
              <a:off x="7200936" y="3607363"/>
              <a:ext cx="511182" cy="369332"/>
            </a:xfrm>
            <a:prstGeom prst="rect">
              <a:avLst/>
            </a:prstGeom>
            <a:noFill/>
          </p:spPr>
          <p:txBody>
            <a:bodyPr wrap="square" rtlCol="0">
              <a:spAutoFit/>
            </a:bodyPr>
            <a:lstStyle/>
            <a:p>
              <a:r>
                <a:rPr lang="en-US" dirty="0" smtClean="0"/>
                <a:t>r</a:t>
              </a:r>
              <a:r>
                <a:rPr lang="en-US" baseline="-25000" dirty="0" smtClean="0"/>
                <a:t>2</a:t>
              </a:r>
              <a:endParaRPr lang="en-US" baseline="-25000" dirty="0"/>
            </a:p>
          </p:txBody>
        </p:sp>
        <p:sp>
          <p:nvSpPr>
            <p:cNvPr id="25" name="TextBox 24"/>
            <p:cNvSpPr txBox="1"/>
            <p:nvPr/>
          </p:nvSpPr>
          <p:spPr>
            <a:xfrm>
              <a:off x="6689754" y="4337623"/>
              <a:ext cx="511182" cy="369332"/>
            </a:xfrm>
            <a:prstGeom prst="rect">
              <a:avLst/>
            </a:prstGeom>
            <a:noFill/>
          </p:spPr>
          <p:txBody>
            <a:bodyPr wrap="square" rtlCol="0">
              <a:spAutoFit/>
            </a:bodyPr>
            <a:lstStyle/>
            <a:p>
              <a:r>
                <a:rPr lang="en-US" dirty="0" smtClean="0"/>
                <a:t>r</a:t>
              </a:r>
              <a:r>
                <a:rPr lang="en-US" baseline="-25000" dirty="0"/>
                <a:t>3</a:t>
              </a:r>
            </a:p>
          </p:txBody>
        </p:sp>
        <p:sp>
          <p:nvSpPr>
            <p:cNvPr id="26" name="TextBox 25"/>
            <p:cNvSpPr txBox="1"/>
            <p:nvPr/>
          </p:nvSpPr>
          <p:spPr>
            <a:xfrm>
              <a:off x="5630877" y="4378338"/>
              <a:ext cx="511182" cy="369332"/>
            </a:xfrm>
            <a:prstGeom prst="rect">
              <a:avLst/>
            </a:prstGeom>
            <a:noFill/>
          </p:spPr>
          <p:txBody>
            <a:bodyPr wrap="square" rtlCol="0">
              <a:spAutoFit/>
            </a:bodyPr>
            <a:lstStyle/>
            <a:p>
              <a:r>
                <a:rPr lang="en-US" dirty="0" smtClean="0"/>
                <a:t>r</a:t>
              </a:r>
              <a:r>
                <a:rPr lang="en-US" baseline="-25000" dirty="0"/>
                <a:t>4</a:t>
              </a:r>
            </a:p>
          </p:txBody>
        </p:sp>
      </p:grpSp>
      <p:pic>
        <p:nvPicPr>
          <p:cNvPr id="7170" name="Picture 2"/>
          <p:cNvPicPr>
            <a:picLocks noChangeAspect="1" noChangeArrowheads="1"/>
          </p:cNvPicPr>
          <p:nvPr/>
        </p:nvPicPr>
        <p:blipFill>
          <a:blip r:embed="rId2"/>
          <a:srcRect/>
          <a:stretch>
            <a:fillRect/>
          </a:stretch>
        </p:blipFill>
        <p:spPr bwMode="auto">
          <a:xfrm>
            <a:off x="5083182" y="4853007"/>
            <a:ext cx="4073558" cy="1597474"/>
          </a:xfrm>
          <a:prstGeom prst="rect">
            <a:avLst/>
          </a:prstGeom>
          <a:noFill/>
          <a:ln w="9525">
            <a:noFill/>
            <a:miter lim="800000"/>
            <a:headEnd/>
            <a:tailEnd/>
          </a:ln>
          <a:effectLst/>
        </p:spPr>
      </p:pic>
      <p:sp>
        <p:nvSpPr>
          <p:cNvPr id="29" name="TextBox 28"/>
          <p:cNvSpPr txBox="1"/>
          <p:nvPr/>
        </p:nvSpPr>
        <p:spPr>
          <a:xfrm>
            <a:off x="555570" y="1673991"/>
            <a:ext cx="4527612" cy="477054"/>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Overall heat flow:</a:t>
            </a:r>
            <a:endParaRPr lang="en-US" sz="2500" b="1" dirty="0">
              <a:latin typeface="Times New Roman" pitchFamily="18" charset="0"/>
              <a:cs typeface="Times New Roman" pitchFamily="18" charset="0"/>
            </a:endParaRPr>
          </a:p>
        </p:txBody>
      </p:sp>
      <p:pic>
        <p:nvPicPr>
          <p:cNvPr id="7171" name="Picture 3"/>
          <p:cNvPicPr>
            <a:picLocks noChangeAspect="1" noChangeArrowheads="1"/>
          </p:cNvPicPr>
          <p:nvPr/>
        </p:nvPicPr>
        <p:blipFill>
          <a:blip r:embed="rId3"/>
          <a:srcRect/>
          <a:stretch>
            <a:fillRect/>
          </a:stretch>
        </p:blipFill>
        <p:spPr bwMode="auto">
          <a:xfrm>
            <a:off x="617512" y="2260584"/>
            <a:ext cx="5122904" cy="9512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0" y="0"/>
            <a:ext cx="9144000" cy="1371600"/>
          </a:xfrm>
          <a:solidFill>
            <a:srgbClr val="002060"/>
          </a:solidFill>
        </p:spPr>
        <p:txBody>
          <a:bodyPr/>
          <a:lstStyle/>
          <a:p>
            <a:r>
              <a:rPr lang="en-US" b="1" dirty="0" smtClean="0">
                <a:solidFill>
                  <a:schemeClr val="bg1"/>
                </a:solidFill>
              </a:rPr>
              <a:t>Steady State Conduction: 1D</a:t>
            </a:r>
            <a:endParaRPr lang="en-US" b="1" dirty="0">
              <a:solidFill>
                <a:schemeClr val="bg1"/>
              </a:solidFill>
            </a:endParaRPr>
          </a:p>
        </p:txBody>
      </p:sp>
      <p:grpSp>
        <p:nvGrpSpPr>
          <p:cNvPr id="4" name="Group 3"/>
          <p:cNvGrpSpPr/>
          <p:nvPr/>
        </p:nvGrpSpPr>
        <p:grpSpPr>
          <a:xfrm>
            <a:off x="6460330" y="2171854"/>
            <a:ext cx="1890585" cy="1859386"/>
            <a:chOff x="5776929" y="2443149"/>
            <a:chExt cx="1936764" cy="1900251"/>
          </a:xfrm>
        </p:grpSpPr>
        <p:grpSp>
          <p:nvGrpSpPr>
            <p:cNvPr id="5" name="Group 7"/>
            <p:cNvGrpSpPr/>
            <p:nvPr/>
          </p:nvGrpSpPr>
          <p:grpSpPr>
            <a:xfrm>
              <a:off x="5776929" y="2443149"/>
              <a:ext cx="1936764" cy="1900251"/>
              <a:chOff x="3549636" y="2443149"/>
              <a:chExt cx="1936764" cy="1900251"/>
            </a:xfrm>
          </p:grpSpPr>
          <p:sp>
            <p:nvSpPr>
              <p:cNvPr id="16" name="Oval 15"/>
              <p:cNvSpPr/>
              <p:nvPr/>
            </p:nvSpPr>
            <p:spPr>
              <a:xfrm>
                <a:off x="3549636" y="2443149"/>
                <a:ext cx="1936764" cy="1900251"/>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878253" y="2808279"/>
                <a:ext cx="1241442" cy="11715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 name="Straight Arrow Connector 5"/>
            <p:cNvCxnSpPr/>
            <p:nvPr/>
          </p:nvCxnSpPr>
          <p:spPr>
            <a:xfrm>
              <a:off x="6689754" y="3355974"/>
              <a:ext cx="657234" cy="381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endCxn id="16" idx="5"/>
            </p:cNvCxnSpPr>
            <p:nvPr/>
          </p:nvCxnSpPr>
          <p:spPr>
            <a:xfrm>
              <a:off x="6689754" y="3355974"/>
              <a:ext cx="740306" cy="70914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908834" y="3027356"/>
              <a:ext cx="511182" cy="377449"/>
            </a:xfrm>
            <a:prstGeom prst="rect">
              <a:avLst/>
            </a:prstGeom>
            <a:noFill/>
          </p:spPr>
          <p:txBody>
            <a:bodyPr wrap="square" rtlCol="0">
              <a:spAutoFit/>
            </a:bodyPr>
            <a:lstStyle/>
            <a:p>
              <a:r>
                <a:rPr lang="en-US" dirty="0" err="1" smtClean="0"/>
                <a:t>r</a:t>
              </a:r>
              <a:r>
                <a:rPr lang="en-US" baseline="-25000" dirty="0" err="1"/>
                <a:t>i</a:t>
              </a:r>
              <a:endParaRPr lang="en-US" baseline="-25000" dirty="0"/>
            </a:p>
          </p:txBody>
        </p:sp>
        <p:sp>
          <p:nvSpPr>
            <p:cNvPr id="11" name="TextBox 10"/>
            <p:cNvSpPr txBox="1"/>
            <p:nvPr/>
          </p:nvSpPr>
          <p:spPr>
            <a:xfrm>
              <a:off x="7200938" y="3607362"/>
              <a:ext cx="511182" cy="377449"/>
            </a:xfrm>
            <a:prstGeom prst="rect">
              <a:avLst/>
            </a:prstGeom>
            <a:noFill/>
          </p:spPr>
          <p:txBody>
            <a:bodyPr wrap="square" rtlCol="0">
              <a:spAutoFit/>
            </a:bodyPr>
            <a:lstStyle/>
            <a:p>
              <a:r>
                <a:rPr lang="en-US" dirty="0" err="1" smtClean="0"/>
                <a:t>r</a:t>
              </a:r>
              <a:r>
                <a:rPr lang="en-US" baseline="-25000" dirty="0" err="1"/>
                <a:t>o</a:t>
              </a:r>
              <a:endParaRPr lang="en-US" baseline="-25000" dirty="0"/>
            </a:p>
          </p:txBody>
        </p:sp>
      </p:grpSp>
      <p:sp>
        <p:nvSpPr>
          <p:cNvPr id="18" name="TextBox 17"/>
          <p:cNvSpPr txBox="1"/>
          <p:nvPr/>
        </p:nvSpPr>
        <p:spPr>
          <a:xfrm>
            <a:off x="884187" y="1639863"/>
            <a:ext cx="5330898" cy="1246495"/>
          </a:xfrm>
          <a:prstGeom prst="rect">
            <a:avLst/>
          </a:prstGeom>
          <a:noFill/>
        </p:spPr>
        <p:txBody>
          <a:bodyPr wrap="square" rtlCol="0">
            <a:spAutoFit/>
          </a:bodyPr>
          <a:lstStyle/>
          <a:p>
            <a:r>
              <a:rPr lang="en-US" sz="2500" b="1" dirty="0" smtClean="0">
                <a:latin typeface="Times New Roman" pitchFamily="18" charset="0"/>
                <a:cs typeface="Times New Roman" pitchFamily="18" charset="0"/>
              </a:rPr>
              <a:t>For Spherical System:</a:t>
            </a:r>
          </a:p>
          <a:p>
            <a:r>
              <a:rPr lang="en-US" sz="2500" dirty="0" smtClean="0">
                <a:latin typeface="Times New Roman" pitchFamily="18" charset="0"/>
                <a:cs typeface="Times New Roman" pitchFamily="18" charset="0"/>
              </a:rPr>
              <a:t>Area, A </a:t>
            </a:r>
            <a:r>
              <a:rPr lang="en-US" sz="2500" i="1" dirty="0" smtClean="0">
                <a:latin typeface="Times New Roman" pitchFamily="18" charset="0"/>
                <a:cs typeface="Times New Roman" pitchFamily="18" charset="0"/>
              </a:rPr>
              <a:t>= 4</a:t>
            </a:r>
            <a:r>
              <a:rPr lang="el-GR" sz="2500" i="1" dirty="0" smtClean="0">
                <a:latin typeface="Times New Roman" pitchFamily="18" charset="0"/>
                <a:cs typeface="Times New Roman" pitchFamily="18" charset="0"/>
              </a:rPr>
              <a:t>π</a:t>
            </a:r>
            <a:r>
              <a:rPr lang="en-US" sz="2500" i="1" dirty="0" smtClean="0">
                <a:latin typeface="Times New Roman" pitchFamily="18" charset="0"/>
                <a:cs typeface="Times New Roman" pitchFamily="18" charset="0"/>
              </a:rPr>
              <a:t>r</a:t>
            </a:r>
            <a:r>
              <a:rPr lang="en-US" sz="2500" i="1" baseline="30000" dirty="0" smtClean="0">
                <a:latin typeface="Times New Roman" pitchFamily="18" charset="0"/>
                <a:cs typeface="Times New Roman" pitchFamily="18" charset="0"/>
              </a:rPr>
              <a:t>2</a:t>
            </a:r>
          </a:p>
          <a:p>
            <a:r>
              <a:rPr lang="en-US" sz="2500" i="1" dirty="0" err="1" smtClean="0">
                <a:latin typeface="Times New Roman" pitchFamily="18" charset="0"/>
                <a:cs typeface="Times New Roman" pitchFamily="18" charset="0"/>
              </a:rPr>
              <a:t>q</a:t>
            </a:r>
            <a:r>
              <a:rPr lang="en-US" sz="2500" i="1" baseline="-25000" dirty="0" err="1" smtClean="0">
                <a:latin typeface="Times New Roman" pitchFamily="18" charset="0"/>
                <a:cs typeface="Times New Roman" pitchFamily="18" charset="0"/>
              </a:rPr>
              <a:t>r</a:t>
            </a:r>
            <a:r>
              <a:rPr lang="en-US" sz="2500" i="1" dirty="0" smtClean="0">
                <a:latin typeface="Times New Roman" pitchFamily="18" charset="0"/>
                <a:cs typeface="Times New Roman" pitchFamily="18" charset="0"/>
              </a:rPr>
              <a:t> = - k </a:t>
            </a:r>
            <a:r>
              <a:rPr lang="en-US" sz="2500" i="1" dirty="0" smtClean="0">
                <a:latin typeface="Times New Roman" pitchFamily="18" charset="0"/>
                <a:cs typeface="Times New Roman" pitchFamily="18" charset="0"/>
              </a:rPr>
              <a:t>4</a:t>
            </a:r>
            <a:r>
              <a:rPr lang="el-GR" sz="2500" i="1" dirty="0" smtClean="0">
                <a:latin typeface="Times New Roman" pitchFamily="18" charset="0"/>
                <a:cs typeface="Times New Roman" pitchFamily="18" charset="0"/>
              </a:rPr>
              <a:t>π</a:t>
            </a:r>
            <a:r>
              <a:rPr lang="en-US" sz="2500" i="1" dirty="0" smtClean="0">
                <a:latin typeface="Times New Roman" pitchFamily="18" charset="0"/>
                <a:cs typeface="Times New Roman" pitchFamily="18" charset="0"/>
              </a:rPr>
              <a:t>r</a:t>
            </a:r>
            <a:r>
              <a:rPr lang="en-US" sz="2500" i="1" baseline="30000" dirty="0" smtClean="0">
                <a:latin typeface="Times New Roman" pitchFamily="18" charset="0"/>
                <a:cs typeface="Times New Roman" pitchFamily="18" charset="0"/>
              </a:rPr>
              <a:t>2  </a:t>
            </a:r>
            <a:endParaRPr lang="en-US" sz="2500" i="1" dirty="0">
              <a:latin typeface="Times New Roman" pitchFamily="18" charset="0"/>
              <a:cs typeface="Times New Roman" pitchFamily="18" charset="0"/>
            </a:endParaRPr>
          </a:p>
        </p:txBody>
      </p:sp>
      <p:pic>
        <p:nvPicPr>
          <p:cNvPr id="8194" name="Picture 2"/>
          <p:cNvPicPr>
            <a:picLocks noChangeAspect="1" noChangeArrowheads="1"/>
          </p:cNvPicPr>
          <p:nvPr/>
        </p:nvPicPr>
        <p:blipFill>
          <a:blip r:embed="rId2"/>
          <a:srcRect/>
          <a:stretch>
            <a:fillRect/>
          </a:stretch>
        </p:blipFill>
        <p:spPr bwMode="auto">
          <a:xfrm>
            <a:off x="2566963" y="2335261"/>
            <a:ext cx="654056" cy="765122"/>
          </a:xfrm>
          <a:prstGeom prst="rect">
            <a:avLst/>
          </a:prstGeom>
          <a:noFill/>
          <a:ln w="9525">
            <a:noFill/>
            <a:miter lim="800000"/>
            <a:headEnd/>
            <a:tailEnd/>
          </a:ln>
          <a:effectLst/>
        </p:spPr>
      </p:pic>
      <p:pic>
        <p:nvPicPr>
          <p:cNvPr id="8195" name="Picture 3"/>
          <p:cNvPicPr>
            <a:picLocks noChangeAspect="1" noChangeArrowheads="1"/>
          </p:cNvPicPr>
          <p:nvPr/>
        </p:nvPicPr>
        <p:blipFill>
          <a:blip r:embed="rId3"/>
          <a:srcRect/>
          <a:stretch>
            <a:fillRect/>
          </a:stretch>
        </p:blipFill>
        <p:spPr bwMode="auto">
          <a:xfrm>
            <a:off x="925785" y="3586500"/>
            <a:ext cx="2623851" cy="1120455"/>
          </a:xfrm>
          <a:prstGeom prst="rect">
            <a:avLst/>
          </a:prstGeom>
          <a:noFill/>
          <a:ln w="9525">
            <a:noFill/>
            <a:miter lim="800000"/>
            <a:headEnd/>
            <a:tailEnd/>
          </a:ln>
          <a:effectLst/>
        </p:spPr>
      </p:pic>
      <p:sp>
        <p:nvSpPr>
          <p:cNvPr id="21" name="TextBox 20"/>
          <p:cNvSpPr txBox="1"/>
          <p:nvPr/>
        </p:nvSpPr>
        <p:spPr>
          <a:xfrm>
            <a:off x="847674" y="3134511"/>
            <a:ext cx="4162482" cy="477054"/>
          </a:xfrm>
          <a:prstGeom prst="rect">
            <a:avLst/>
          </a:prstGeom>
          <a:noFill/>
        </p:spPr>
        <p:txBody>
          <a:bodyPr wrap="square" rtlCol="0">
            <a:spAutoFit/>
          </a:bodyPr>
          <a:lstStyle/>
          <a:p>
            <a:r>
              <a:rPr lang="en-US" sz="2500" dirty="0" smtClean="0">
                <a:latin typeface="Times New Roman" pitchFamily="18" charset="0"/>
                <a:cs typeface="Times New Roman" pitchFamily="18" charset="0"/>
              </a:rPr>
              <a:t>After solving above equation:</a:t>
            </a:r>
            <a:endParaRPr lang="en-US" sz="2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515</Words>
  <Application>Microsoft Office PowerPoint</Application>
  <PresentationFormat>On-screen Show (4:3)</PresentationFormat>
  <Paragraphs>147</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Microsoft Equation 3.0</vt:lpstr>
      <vt:lpstr>Heat Transfer </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lpstr>Steady State Conduction: 1D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Heat Transfer </dc:title>
  <dc:creator>TOUFIQ</dc:creator>
  <cp:lastModifiedBy>TOUFIQ</cp:lastModifiedBy>
  <cp:revision>19</cp:revision>
  <dcterms:created xsi:type="dcterms:W3CDTF">2013-02-22T12:15:46Z</dcterms:created>
  <dcterms:modified xsi:type="dcterms:W3CDTF">2013-02-22T19:56:08Z</dcterms:modified>
</cp:coreProperties>
</file>